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lvl1pPr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1pPr>
    <a:lvl2pPr indent="2286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2pPr>
    <a:lvl3pPr indent="4572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3pPr>
    <a:lvl4pPr indent="6858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4pPr>
    <a:lvl5pPr indent="9144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5pPr>
    <a:lvl6pPr indent="11430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6pPr>
    <a:lvl7pPr indent="13716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7pPr>
    <a:lvl8pPr indent="16002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8pPr>
    <a:lvl9pPr indent="18288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 b="def" i="def"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1E3C6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1E3C6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1E3C6E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wholeTbl>
    <a:band2H>
      <a:tcTxStyle b="def" i="def"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32829A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E4E5C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55D7FF"/>
        </a:fontRef>
        <a:srgbClr val="55D7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4" name="Shape 3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One</a:t>
            </a:r>
            <a:endParaRPr cap="all" spc="384" sz="2400">
              <a:solidFill>
                <a:srgbClr val="55D7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Two</a:t>
            </a:r>
            <a:endParaRPr cap="all" spc="384" sz="2400">
              <a:solidFill>
                <a:srgbClr val="55D7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Three</a:t>
            </a:r>
            <a:endParaRPr cap="all" spc="384" sz="2400">
              <a:solidFill>
                <a:srgbClr val="55D7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Four</a:t>
            </a:r>
            <a:endParaRPr cap="all" spc="384" sz="2400">
              <a:solidFill>
                <a:srgbClr val="55D7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One</a:t>
            </a:r>
            <a:endParaRPr cap="all" spc="384" sz="2400">
              <a:solidFill>
                <a:srgbClr val="FFFF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Two</a:t>
            </a:r>
            <a:endParaRPr cap="all" spc="384" sz="2400">
              <a:solidFill>
                <a:srgbClr val="FFFF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Three</a:t>
            </a:r>
            <a:endParaRPr cap="all" spc="384" sz="2400">
              <a:solidFill>
                <a:srgbClr val="FFFF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Four</a:t>
            </a:r>
            <a:endParaRPr cap="all" spc="384" sz="2400">
              <a:solidFill>
                <a:srgbClr val="FFFF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One</a:t>
            </a:r>
            <a:endParaRPr cap="all" spc="384" sz="2400">
              <a:solidFill>
                <a:srgbClr val="FFFF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Two</a:t>
            </a:r>
            <a:endParaRPr cap="all" spc="384" sz="2400">
              <a:solidFill>
                <a:srgbClr val="FFFF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Three</a:t>
            </a:r>
            <a:endParaRPr cap="all" spc="384" sz="2400">
              <a:solidFill>
                <a:srgbClr val="FFFF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Four</a:t>
            </a:r>
            <a:endParaRPr cap="all" spc="384" sz="2400">
              <a:solidFill>
                <a:srgbClr val="FFFF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660400" y="3759200"/>
            <a:ext cx="11684000" cy="2222500"/>
          </a:xfrm>
          <a:prstGeom prst="rect">
            <a:avLst/>
          </a:prstGeom>
        </p:spPr>
        <p:txBody>
          <a:bodyPr anchor="ctr"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546100" y="4305300"/>
            <a:ext cx="5410200" cy="2984500"/>
          </a:xfrm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546100" y="3429000"/>
            <a:ext cx="5410200" cy="88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One</a:t>
            </a:r>
            <a:endParaRPr cap="all" spc="384" sz="2400">
              <a:solidFill>
                <a:srgbClr val="55D7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Two</a:t>
            </a:r>
            <a:endParaRPr cap="all" spc="384" sz="2400">
              <a:solidFill>
                <a:srgbClr val="55D7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Three</a:t>
            </a:r>
            <a:endParaRPr cap="all" spc="384" sz="2400">
              <a:solidFill>
                <a:srgbClr val="55D7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Four</a:t>
            </a:r>
            <a:endParaRPr cap="all" spc="384" sz="2400">
              <a:solidFill>
                <a:srgbClr val="55D7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660400" y="609600"/>
            <a:ext cx="5080000" cy="1854200"/>
          </a:xfrm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660400" y="2819400"/>
            <a:ext cx="5080000" cy="60579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3200"/>
              </a:spcBef>
              <a:defRPr sz="3000"/>
            </a:lvl1pPr>
            <a:lvl2pPr marL="787400" indent="-393700">
              <a:spcBef>
                <a:spcPts val="3200"/>
              </a:spcBef>
              <a:defRPr sz="3000"/>
            </a:lvl2pPr>
            <a:lvl3pPr marL="1181100" indent="-393700">
              <a:spcBef>
                <a:spcPts val="3200"/>
              </a:spcBef>
              <a:defRPr sz="3000"/>
            </a:lvl3pPr>
            <a:lvl4pPr marL="1574800" indent="-393700">
              <a:spcBef>
                <a:spcPts val="3200"/>
              </a:spcBef>
              <a:defRPr sz="3000"/>
            </a:lvl4pPr>
            <a:lvl5pPr marL="1968500" indent="-393700">
              <a:spcBef>
                <a:spcPts val="3200"/>
              </a:spcBef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One</a:t>
            </a:r>
            <a:endParaRPr sz="30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Two</a:t>
            </a:r>
            <a:endParaRPr sz="30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Three</a:t>
            </a:r>
            <a:endParaRPr sz="30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Four</a:t>
            </a:r>
            <a:endParaRPr sz="30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body" idx="1"/>
          </p:nvPr>
        </p:nvSpPr>
        <p:spPr>
          <a:xfrm>
            <a:off x="660400" y="1511300"/>
            <a:ext cx="11684000" cy="6718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1pPr>
      <a:lvl2pPr indent="2286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2pPr>
      <a:lvl3pPr indent="4572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3pPr>
      <a:lvl4pPr indent="6858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4pPr>
      <a:lvl5pPr indent="9144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5pPr>
      <a:lvl6pPr indent="11430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6pPr>
      <a:lvl7pPr indent="13716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7pPr>
      <a:lvl8pPr indent="16002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8pPr>
      <a:lvl9pPr indent="18288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9pPr>
    </p:titleStyle>
    <p:bodyStyle>
      <a:lvl1pPr marL="4699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1pPr>
      <a:lvl2pPr marL="9398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2pPr>
      <a:lvl3pPr marL="14097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3pPr>
      <a:lvl4pPr marL="18796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4pPr>
      <a:lvl5pPr marL="23495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5pPr>
      <a:lvl6pPr marL="28194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6pPr>
      <a:lvl7pPr marL="32893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7pPr>
      <a:lvl8pPr marL="37592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8pPr>
      <a:lvl9pPr marL="42291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Adverbs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pc="612" sz="3825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612" sz="3825">
                <a:solidFill>
                  <a:srgbClr val="FFFFFF"/>
                </a:solidFill>
              </a:rPr>
              <a:t>If the adjective ends with a vowel (a,e,i,o,u), simply</a:t>
            </a:r>
          </a:p>
        </p:txBody>
      </p:sp>
      <p:sp>
        <p:nvSpPr>
          <p:cNvPr id="64" name="Shape 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place -ment at the end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absolu - absolument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vrai - vraiment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pc="612" sz="3825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612" sz="3825">
                <a:solidFill>
                  <a:srgbClr val="FFFFFF"/>
                </a:solidFill>
              </a:rPr>
              <a:t>if the adjective ends in -ant or -ent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change the ending to -amment or -emment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constant- constamment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courant - couramment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différent - différemment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évident -évidemment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New:  the imperfect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This is where you want to take notes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pc="633" sz="3959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633" sz="3959">
                <a:solidFill>
                  <a:srgbClr val="FFFFFF"/>
                </a:solidFill>
              </a:rPr>
              <a:t>The imperfect tense means "was"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I was running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I was sleeping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He was playing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We were studying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pc="662" sz="414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662" sz="4140">
                <a:solidFill>
                  <a:srgbClr val="FFFFFF"/>
                </a:solidFill>
              </a:rPr>
              <a:t>In order to form the imperfect 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Find the nous form of the verb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Nous parlons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Nous aimons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Nous trouvons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Chop off the ons</a:t>
            </a:r>
          </a:p>
        </p:txBody>
      </p:sp>
      <p:sp>
        <p:nvSpPr>
          <p:cNvPr id="79" name="Shape 7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Parl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Aim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Trouv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Endings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Ais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Ais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Ait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Ions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Iez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Aient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Parler</a:t>
            </a:r>
          </a:p>
        </p:txBody>
      </p:sp>
      <p:sp>
        <p:nvSpPr>
          <p:cNvPr id="85" name="Shape 8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Je parlais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Tu parlais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Il parlait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Nous parlons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Vous parliez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Ils parlaient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Let's try out in the imp.</a:t>
            </a:r>
          </a:p>
        </p:txBody>
      </p:sp>
      <p:sp>
        <p:nvSpPr>
          <p:cNvPr id="88" name="Shape 8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Regarder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Jouer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Objective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Students will be able to form adverbs from a given adjective on a worksheet.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Students will be able to describe how they do something.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Do Now: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Find the nous form: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Parler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Mincir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Tordre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Finir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Jouer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Adverbs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In english, an adverb is a word that describes an action.  In most cases, it ends in « ly. »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I run </a:t>
            </a:r>
            <a:r>
              <a:rPr i="1" sz="3600">
                <a:solidFill>
                  <a:srgbClr val="FFFFFF"/>
                </a:solidFill>
              </a:rPr>
              <a:t>really </a:t>
            </a:r>
            <a:r>
              <a:rPr sz="3600">
                <a:solidFill>
                  <a:srgbClr val="FFFFFF"/>
                </a:solidFill>
              </a:rPr>
              <a:t> fast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He reads </a:t>
            </a:r>
            <a:r>
              <a:rPr i="1" sz="3600">
                <a:solidFill>
                  <a:srgbClr val="FFFFFF"/>
                </a:solidFill>
              </a:rPr>
              <a:t>absolutely</a:t>
            </a:r>
            <a:r>
              <a:rPr sz="3600">
                <a:solidFill>
                  <a:srgbClr val="FFFFFF"/>
                </a:solidFill>
              </a:rPr>
              <a:t> well.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pc="612" sz="3825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612" sz="3825">
                <a:solidFill>
                  <a:srgbClr val="FFFFFF"/>
                </a:solidFill>
              </a:rPr>
              <a:t>How do you form them in French?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You will see three kinds of adjectives: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Ones that end in consonants - « actif »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ones that end in vowels (a,e,i,o,u)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ones that end in -ant or -ent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The first kind:</a:t>
            </a:r>
          </a:p>
        </p:txBody>
      </p:sp>
      <p:sp>
        <p:nvSpPr>
          <p:cNvPr id="52" name="Shape 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if the adjective ends in a consonant (anything except a,e,i,o,u), find the feminine form.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How do you find the feminine form?  Let’s review.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Feminine adjectives: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441705" indent="-441705" defTabSz="549148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sz="3384">
                <a:solidFill>
                  <a:srgbClr val="FFFFFF"/>
                </a:solidFill>
              </a:rPr>
              <a:t>There are regular ones - brun-) brune</a:t>
            </a:r>
            <a:endParaRPr sz="3384">
              <a:solidFill>
                <a:srgbClr val="FFFFFF"/>
              </a:solidFill>
            </a:endParaRPr>
          </a:p>
          <a:p>
            <a:pPr lvl="0" marL="441705" indent="-441705" defTabSz="549148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sz="3384">
                <a:solidFill>
                  <a:srgbClr val="FFFFFF"/>
                </a:solidFill>
              </a:rPr>
              <a:t>There are ones that end in -eux , which become « euse »    Heureux - heureuse</a:t>
            </a:r>
            <a:endParaRPr sz="3384">
              <a:solidFill>
                <a:srgbClr val="FFFFFF"/>
              </a:solidFill>
            </a:endParaRPr>
          </a:p>
          <a:p>
            <a:pPr lvl="0" marL="441705" indent="-441705" defTabSz="549148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sz="3384">
                <a:solidFill>
                  <a:srgbClr val="FFFFFF"/>
                </a:solidFill>
              </a:rPr>
              <a:t>There are ones that end in f, which become ve</a:t>
            </a:r>
            <a:endParaRPr sz="3384">
              <a:solidFill>
                <a:srgbClr val="FFFFFF"/>
              </a:solidFill>
            </a:endParaRPr>
          </a:p>
          <a:p>
            <a:pPr lvl="1" marL="883411" indent="-441705" defTabSz="549148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sz="3384">
                <a:solidFill>
                  <a:srgbClr val="FFFFFF"/>
                </a:solidFill>
              </a:rPr>
              <a:t>actif- active</a:t>
            </a:r>
            <a:endParaRPr sz="3384">
              <a:solidFill>
                <a:srgbClr val="FFFFFF"/>
              </a:solidFill>
            </a:endParaRPr>
          </a:p>
          <a:p>
            <a:pPr lvl="0" marL="441705" indent="-441705" defTabSz="549148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sz="3384">
                <a:solidFill>
                  <a:srgbClr val="FFFFFF"/>
                </a:solidFill>
              </a:rPr>
              <a:t>There are ones that end in c, which become che</a:t>
            </a:r>
            <a:endParaRPr sz="3384">
              <a:solidFill>
                <a:srgbClr val="FFFFFF"/>
              </a:solidFill>
            </a:endParaRPr>
          </a:p>
          <a:p>
            <a:pPr lvl="1" marL="883411" indent="-441705" defTabSz="549148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sz="3384">
                <a:solidFill>
                  <a:srgbClr val="FFFFFF"/>
                </a:solidFill>
              </a:rPr>
              <a:t>blanc -) blanche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pc="612" sz="3825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612" sz="3825">
                <a:solidFill>
                  <a:srgbClr val="FFFFFF"/>
                </a:solidFill>
              </a:rPr>
              <a:t>Find the feminine forms of these adjectives: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actif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franc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malheureux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bleu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pc="612" sz="3825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612" sz="3825">
                <a:solidFill>
                  <a:srgbClr val="FFFFFF"/>
                </a:solidFill>
              </a:rPr>
              <a:t>Once you have the feminine form, making an adverb is simple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Just add an -ment to it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franc- franche - franchement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actif - active - activement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malheureux - malheureuse - malheureusement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E3C6E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E3C6E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