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3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4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6.tif"/><Relationship Id="rId4" Type="http://schemas.openxmlformats.org/officeDocument/2006/relationships/image" Target="../media/image4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7.tif"/><Relationship Id="rId4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8.tif"/><Relationship Id="rId4" Type="http://schemas.openxmlformats.org/officeDocument/2006/relationships/image" Target="../media/image1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8.tif"/><Relationship Id="rId4" Type="http://schemas.openxmlformats.org/officeDocument/2006/relationships/image" Target="../media/image1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8.tif"/><Relationship Id="rId4" Type="http://schemas.openxmlformats.org/officeDocument/2006/relationships/image" Target="../media/image1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8.tif"/><Relationship Id="rId4" Type="http://schemas.openxmlformats.org/officeDocument/2006/relationships/image" Target="../media/image6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8.tif"/><Relationship Id="rId4" Type="http://schemas.openxmlformats.org/officeDocument/2006/relationships/image" Target="../media/image4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8.tif"/><Relationship Id="rId4" Type="http://schemas.openxmlformats.org/officeDocument/2006/relationships/image" Target="../media/image1.tif"/><Relationship Id="rId5" Type="http://schemas.openxmlformats.org/officeDocument/2006/relationships/image" Target="../media/image3.tif"/><Relationship Id="rId6" Type="http://schemas.openxmlformats.org/officeDocument/2006/relationships/image" Target="../media/image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Demonstrative Adj and Sentences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Let’s make sure we’ve got this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2">
                <a:solidFill>
                  <a:srgbClr val="FFFFFF"/>
                </a:solidFill>
              </a:rPr>
              <a:t>Last time, we also reviewed two forms of être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est - is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sont - are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36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63" name="Shape 6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 algn="l" defTabSz="584200">
              <a:lnSpc>
                <a:spcPct val="90000"/>
              </a:lnSpc>
              <a:defRPr>
                <a:solidFill>
                  <a:srgbClr val="558A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Prepositions of Location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1041400" y="2768600"/>
            <a:ext cx="11541026" cy="5715000"/>
          </a:xfrm>
          <a:prstGeom prst="rect">
            <a:avLst/>
          </a:prstGeom>
        </p:spPr>
        <p:txBody>
          <a:bodyPr/>
          <a:lstStyle/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côté de:  next to                                 entre:  between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droite de:  to the right of                     loin de:  far from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gauche de:  to the left of                     par:  by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dans:  in                                                  près de:  close to, near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derrière:  behind                                     sous:  under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devant:  in front of                                  sur:  on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en:  in</a:t>
            </a:r>
            <a:endParaRPr sz="273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46710" indent="-346710" defTabSz="531622">
              <a:spcBef>
                <a:spcPts val="2500"/>
              </a:spcBef>
              <a:buSzPct val="4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face de:  across from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Now, let’s do some comparaisons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slow" advClick="1">
    <p:push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This:</a:t>
            </a:r>
          </a:p>
        </p:txBody>
      </p:sp>
      <p:pic>
        <p:nvPicPr>
          <p:cNvPr id="7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7241" y="3760985"/>
            <a:ext cx="4111229" cy="4111230"/>
          </a:xfrm>
          <a:prstGeom prst="rect">
            <a:avLst/>
          </a:prstGeom>
          <a:ln w="88900">
            <a:miter lim="400000"/>
          </a:ln>
        </p:spPr>
      </p:pic>
      <p:pic>
        <p:nvPicPr>
          <p:cNvPr id="7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8341" y="3959820"/>
            <a:ext cx="4111229" cy="411122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That:</a:t>
            </a:r>
          </a:p>
        </p:txBody>
      </p:sp>
      <p:pic>
        <p:nvPicPr>
          <p:cNvPr id="7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2583" y="2990304"/>
            <a:ext cx="3855411" cy="5147172"/>
          </a:xfrm>
          <a:prstGeom prst="rect">
            <a:avLst/>
          </a:prstGeom>
          <a:ln w="88900">
            <a:miter lim="400000"/>
          </a:ln>
        </p:spPr>
      </p:pic>
      <p:pic>
        <p:nvPicPr>
          <p:cNvPr id="7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5883" y="2990304"/>
            <a:ext cx="3855411" cy="514717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This:</a:t>
            </a:r>
          </a:p>
        </p:txBody>
      </p:sp>
      <p:pic>
        <p:nvPicPr>
          <p:cNvPr id="7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6861" y="6147196"/>
            <a:ext cx="2796878" cy="2796879"/>
          </a:xfrm>
          <a:prstGeom prst="rect">
            <a:avLst/>
          </a:prstGeom>
          <a:ln w="88900">
            <a:miter lim="400000"/>
          </a:ln>
        </p:spPr>
      </p:pic>
      <p:pic>
        <p:nvPicPr>
          <p:cNvPr id="7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9900" y="2668835"/>
            <a:ext cx="2590800" cy="25908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This:</a:t>
            </a:r>
          </a:p>
        </p:txBody>
      </p:sp>
      <p:pic>
        <p:nvPicPr>
          <p:cNvPr id="8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1957" y="4925654"/>
            <a:ext cx="2920472" cy="2256207"/>
          </a:xfrm>
          <a:prstGeom prst="rect">
            <a:avLst/>
          </a:prstGeom>
          <a:ln w="88900">
            <a:miter lim="400000"/>
          </a:ln>
        </p:spPr>
      </p:pic>
      <p:pic>
        <p:nvPicPr>
          <p:cNvPr id="8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6057" y="4785954"/>
            <a:ext cx="2920472" cy="225620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(close to)</a:t>
            </a:r>
          </a:p>
        </p:txBody>
      </p:sp>
      <p:pic>
        <p:nvPicPr>
          <p:cNvPr id="8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4977" y="2993776"/>
            <a:ext cx="3453366" cy="2277221"/>
          </a:xfrm>
          <a:prstGeom prst="rect">
            <a:avLst/>
          </a:prstGeom>
          <a:ln w="889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3888" y="5490616"/>
            <a:ext cx="2342343" cy="154458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These:</a:t>
            </a:r>
          </a:p>
        </p:txBody>
      </p:sp>
      <p:pic>
        <p:nvPicPr>
          <p:cNvPr id="9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9578" y="3518548"/>
            <a:ext cx="4097021" cy="2716504"/>
          </a:xfrm>
          <a:prstGeom prst="rect">
            <a:avLst/>
          </a:prstGeom>
          <a:ln w="88900">
            <a:miter lim="400000"/>
          </a:ln>
        </p:spPr>
      </p:pic>
      <p:pic>
        <p:nvPicPr>
          <p:cNvPr id="9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6948" y="3456968"/>
            <a:ext cx="3950290" cy="305179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(close to)</a:t>
            </a:r>
          </a:p>
        </p:txBody>
      </p:sp>
      <p:pic>
        <p:nvPicPr>
          <p:cNvPr id="9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6272" y="5305704"/>
            <a:ext cx="4601145" cy="3256991"/>
          </a:xfrm>
          <a:prstGeom prst="rect">
            <a:avLst/>
          </a:prstGeom>
          <a:ln w="88900">
            <a:miter lim="400000"/>
          </a:ln>
        </p:spPr>
      </p:pic>
      <p:pic>
        <p:nvPicPr>
          <p:cNvPr id="9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5510" y="2186185"/>
            <a:ext cx="3373091" cy="337309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Do Now:  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Translate:</a:t>
            </a:r>
            <a:endParaRPr sz="3312">
              <a:solidFill>
                <a:srgbClr val="FFFFFF"/>
              </a:solidFill>
            </a:endParaRP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This party (near) is close to that party (far)</a:t>
            </a:r>
            <a:endParaRPr sz="3312">
              <a:solidFill>
                <a:srgbClr val="FFFFFF"/>
              </a:solidFill>
            </a:endParaRP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These wines (near) are far from those wines (far)</a:t>
            </a:r>
            <a:endParaRPr sz="3312">
              <a:solidFill>
                <a:srgbClr val="FFFFFF"/>
              </a:solidFill>
            </a:endParaRP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These loves (near) are close to those loves (far).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This:</a:t>
            </a:r>
          </a:p>
        </p:txBody>
      </p:sp>
      <p:pic>
        <p:nvPicPr>
          <p:cNvPr id="9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9173" y="5552628"/>
            <a:ext cx="3992253" cy="2977556"/>
          </a:xfrm>
          <a:prstGeom prst="rect">
            <a:avLst/>
          </a:prstGeom>
          <a:ln w="88900">
            <a:miter lim="400000"/>
          </a:ln>
        </p:spPr>
      </p:pic>
      <p:pic>
        <p:nvPicPr>
          <p:cNvPr id="9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6522" y="1030485"/>
            <a:ext cx="2977556" cy="297755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This:</a:t>
            </a:r>
          </a:p>
        </p:txBody>
      </p:sp>
      <p:pic>
        <p:nvPicPr>
          <p:cNvPr id="10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9173" y="5552628"/>
            <a:ext cx="3992253" cy="29775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0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6522" y="1030485"/>
            <a:ext cx="2977556" cy="297755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This:</a:t>
            </a:r>
          </a:p>
        </p:txBody>
      </p:sp>
      <p:pic>
        <p:nvPicPr>
          <p:cNvPr id="10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9173" y="2936428"/>
            <a:ext cx="3992253" cy="29775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0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5422" y="6364485"/>
            <a:ext cx="2977556" cy="297755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(close to)</a:t>
            </a:r>
          </a:p>
        </p:txBody>
      </p:sp>
      <p:pic>
        <p:nvPicPr>
          <p:cNvPr id="11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0673" y="5476428"/>
            <a:ext cx="3992253" cy="29775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1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5778" y="2789663"/>
            <a:ext cx="4097021" cy="27165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(to the right of/to the left of)</a:t>
            </a:r>
          </a:p>
        </p:txBody>
      </p:sp>
      <p:pic>
        <p:nvPicPr>
          <p:cNvPr id="11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5673" y="2999928"/>
            <a:ext cx="3992253" cy="29775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1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1505" y="2999768"/>
            <a:ext cx="3353575" cy="25908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/>
          <a:lstStyle/>
          <a:p>
            <a:pPr lvl="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</a:p>
        </p:txBody>
      </p:sp>
      <p:pic>
        <p:nvPicPr>
          <p:cNvPr id="11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5142" y="2999184"/>
            <a:ext cx="3056715" cy="2279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1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022" y="2516385"/>
            <a:ext cx="2977556" cy="29775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2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9900" y="2668835"/>
            <a:ext cx="2590800" cy="2590801"/>
          </a:xfrm>
          <a:prstGeom prst="rect">
            <a:avLst/>
          </a:prstGeom>
          <a:ln w="889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552255" y="3154312"/>
            <a:ext cx="890688" cy="1701702"/>
          </a:xfrm>
          <a:prstGeom prst="rightArrow">
            <a:avLst>
              <a:gd name="adj1" fmla="val 35287"/>
              <a:gd name="adj2" fmla="val 68520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Find yourself a group of three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Dialog - you are shopping for clothing.  7 lines per person, compare two objects using location expressions. 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Example: « this shirt is far away from those pants. » 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Let’s take this step by step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kind of words?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Cette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kind of words?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Ces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kind of words?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Cet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kind of words?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If it is near, you add a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-ci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TO THE END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If it is far, you add a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-la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TO THE END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