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One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Two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Three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Four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One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Two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Three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Four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7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8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3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6.tif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7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8.tif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9.tif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0.tif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J’ai mal !!!!!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FINAL REVIEW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enfler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3700" y="2776884"/>
            <a:ext cx="6738819" cy="5054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bonne santé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7582" y="2168574"/>
            <a:ext cx="6978750" cy="7461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mauvaise santé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0631" y="2804914"/>
            <a:ext cx="6353723" cy="6439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être en pleine forme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0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217" y="3204368"/>
            <a:ext cx="4785077" cy="5383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DO NOT FORGET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être en never stays être unless it is the second verb.  Otherwise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je suis en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tu es en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 est en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nous sommes en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vous êtes en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ils sont 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éviter de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1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3386" y="2548086"/>
            <a:ext cx="6289750" cy="6289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faire mal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0833" y="2976873"/>
            <a:ext cx="5418127" cy="5844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DO NOT FORGET</a:t>
            </a:r>
          </a:p>
        </p:txBody>
      </p:sp>
      <p:sp>
        <p:nvSpPr>
          <p:cNvPr id="119" name="Shape 1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faire mal does not stay faire mal unless it is the second verb.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Je fais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tu fais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 fait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nous faisons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vous faites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ils font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garder la ligne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2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7134" y="3365500"/>
            <a:ext cx="8301932" cy="3405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guérir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2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8646" y="2902049"/>
            <a:ext cx="6092346" cy="590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SWBAT:  Identify a health problem they have and how they got it using multiple verbs that take prepositions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blesser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3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4440" y="3288033"/>
            <a:ext cx="9136106" cy="5133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casser (la jambe/ le bras)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3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8657" y="3252489"/>
            <a:ext cx="5284257" cy="5556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fouler la cheville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3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9371" y="3389489"/>
            <a:ext cx="4080675" cy="6026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 porter mal/mieux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to be doing badly/ better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Je me sens . . . 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4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0422" y="2830661"/>
            <a:ext cx="7592946" cy="5504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Tomber/ être     malade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5452" y="2824757"/>
            <a:ext cx="6196367" cy="6059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un(e) dentiste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49390" y="2755949"/>
            <a:ext cx="6691496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pharmacien (ne)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5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8082" y="3274714"/>
            <a:ext cx="8413590" cy="557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allergie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6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9160" y="2295326"/>
            <a:ext cx="10086480" cy="6687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douleur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6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3883" y="2962225"/>
            <a:ext cx="7857034" cy="558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5"/>
          <p:cNvGrpSpPr/>
          <p:nvPr/>
        </p:nvGrpSpPr>
        <p:grpSpPr>
          <a:xfrm>
            <a:off x="6678519" y="892949"/>
            <a:ext cx="5829301" cy="7861301"/>
            <a:chOff x="-128680" y="-88900"/>
            <a:chExt cx="5829300" cy="7861300"/>
          </a:xfrm>
        </p:grpSpPr>
        <p:pic>
          <p:nvPicPr>
            <p:cNvPr id="64" name="157048489_1269x1894.jpeg"/>
            <p:cNvPicPr/>
            <p:nvPr/>
          </p:nvPicPr>
          <p:blipFill>
            <a:blip r:embed="rId2">
              <a:extLst/>
            </a:blip>
            <a:srcRect l="0" t="4623" r="30" b="4919"/>
            <a:stretch>
              <a:fillRect/>
            </a:stretch>
          </p:blipFill>
          <p:spPr>
            <a:xfrm>
              <a:off x="0" y="0"/>
              <a:ext cx="557362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8681" y="-88900"/>
              <a:ext cx="5829301" cy="7861300"/>
            </a:xfrm>
            <a:prstGeom prst="rect">
              <a:avLst/>
            </a:prstGeom>
            <a:effectLst/>
          </p:spPr>
        </p:pic>
      </p:grp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Part 1:  Identifying the health problem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la grippe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7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2780" y="3102024"/>
            <a:ext cx="8406662" cy="5594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symptôme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7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8997" y="3089502"/>
            <a:ext cx="9426806" cy="5530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aspirine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7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10061" y="2911276"/>
            <a:ext cx="7562306" cy="4968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 médicament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8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8897" y="2760513"/>
            <a:ext cx="7057132" cy="5835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contre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8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9972" y="2654300"/>
            <a:ext cx="5727701" cy="572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pour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9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1430" y="3273077"/>
            <a:ext cx="9134976" cy="3148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une ordonnance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94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1678" y="2654300"/>
            <a:ext cx="5148469" cy="640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déprimé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19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3528" y="2866082"/>
            <a:ext cx="6304577" cy="674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grave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20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0928" y="3120677"/>
            <a:ext cx="6844169" cy="4579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sain(e)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20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7150" y="2654300"/>
            <a:ext cx="7300980" cy="5468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Aller aux urgences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7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9225" y="3114030"/>
            <a:ext cx="7815925" cy="57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210"/>
          <p:cNvGrpSpPr/>
          <p:nvPr/>
        </p:nvGrpSpPr>
        <p:grpSpPr>
          <a:xfrm>
            <a:off x="6678519" y="892949"/>
            <a:ext cx="5829301" cy="7861301"/>
            <a:chOff x="-128680" y="-88900"/>
            <a:chExt cx="5829300" cy="7861300"/>
          </a:xfrm>
        </p:grpSpPr>
        <p:pic>
          <p:nvPicPr>
            <p:cNvPr id="209" name="157048489_1269x1894.jpeg"/>
            <p:cNvPicPr/>
            <p:nvPr/>
          </p:nvPicPr>
          <p:blipFill>
            <a:blip r:embed="rId2">
              <a:extLst/>
            </a:blip>
            <a:srcRect l="0" t="4623" r="30" b="4919"/>
            <a:stretch>
              <a:fillRect/>
            </a:stretch>
          </p:blipFill>
          <p:spPr>
            <a:xfrm>
              <a:off x="0" y="0"/>
              <a:ext cx="5573620" cy="7531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8681" y="-88900"/>
              <a:ext cx="5829301" cy="7861300"/>
            </a:xfrm>
            <a:prstGeom prst="rect">
              <a:avLst/>
            </a:prstGeom>
            <a:effectLst/>
          </p:spPr>
        </p:pic>
      </p:grpSp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Part II:  using two verbs back to back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IN A SENTENCE, WE ARE USING TWO VERBS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FIRST VERB GETS CHANGED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SECOND DOES NOT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Je arrive à finir.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You will notice that it does not say « je arriver. »  We changed it.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But the second verb, finir, stays finir.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J’aime parler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Aimer does not take a preposition after it.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first verb IS CHANGED</a:t>
            </a:r>
            <a:endParaRPr sz="3400">
              <a:solidFill>
                <a:srgbClr val="606060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second one, parler, IS NOT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Je évite de aller aux urgences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Notice that éviter takes a de.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first verb, éviter, is changed.  The second, aller, IS NOT.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TO REPEAT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NEVER CHANGE THE SECOND VERB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ALWAYS CHANGE THE FIRST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6016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016">
                <a:solidFill>
                  <a:srgbClr val="606060"/>
                </a:solidFill>
              </a:rPr>
              <a:t>Now, for a reminder of which verbs take which preposition.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Well, what verbs take à after them?  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aider à (to help to)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s’amuser à (to pass time by)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apprendre à (to teach)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arriver à (to manage to)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commencer à (to begin to)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continuer à (to continue to)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hésiter à (to hesitate to)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se préparer à (to prepare to)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réussir à (to succeed at)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s’habituer à (to get used to)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croire à (to believe)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There are some verbs that take a « de » after them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If the verb takes a « de » after it, it is replaced by « en »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Je me souviens de courir.  (I remember to run).</a:t>
            </a:r>
            <a:endParaRPr sz="3400">
              <a:solidFill>
                <a:srgbClr val="606060"/>
              </a:solidFill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Je m’en souviens (I remember it).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What verbs take a « de » after them?  </a:t>
            </a:r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arrêter de:  to stop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décider de : to decide to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éviter de:  to avoid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finir de:  to finish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s’occuper de:  to take care of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oublier de:  to forget to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permettre de:  to allow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Aller à la pharmacie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7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6316" y="2165101"/>
            <a:ext cx="6861325" cy="6861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Part II</a:t>
            </a:r>
          </a:p>
        </p:txBody>
      </p:sp>
      <p:sp>
        <p:nvSpPr>
          <p:cNvPr id="242" name="Shape 2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refuser de:  to refuse to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rêver de:  to dream of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venir de:  to just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se souvenir de:  to remember</a:t>
            </a:r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There are verbs that take nothing after them.  </a:t>
            </a: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for these verbs, you do not make them « it »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435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352">
                <a:solidFill>
                  <a:srgbClr val="606060"/>
                </a:solidFill>
              </a:rPr>
              <a:t>However, when writing an essay, you should know that the following verbs take nothing after them.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adorer- to adore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aimer- to like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aller- to go, to be going to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détester- to hate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devoir - to have to, to gotta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espérer- to hope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Part II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pouvoir- to can, to be able to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préferer- to prefer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savoir - to know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vouloir- to want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DO NOT FORGET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aller à does not stay aller à unless it is the second verb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Je vais à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Tu vas à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 va à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nous allons à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vous allez à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ils vont 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avoir mal à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2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0346" y="2654300"/>
            <a:ext cx="5986954" cy="640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avoir mal au coeur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8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9588" y="2150169"/>
            <a:ext cx="6540408" cy="674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ACCDC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DO NOT FORGET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Avoir mal involves the use of the verb </a:t>
            </a:r>
            <a:r>
              <a:rPr i="1" sz="2856">
                <a:solidFill>
                  <a:srgbClr val="606060"/>
                </a:solidFill>
              </a:rPr>
              <a:t>avoir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J’ai mal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tu as mal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 a mal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nous avons mal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vous avez mal </a:t>
            </a:r>
            <a:endParaRPr sz="2856">
              <a:solidFill>
                <a:srgbClr val="606060"/>
              </a:solidFill>
            </a:endParaRPr>
          </a:p>
          <a:p>
            <a:pPr lvl="0" marL="352043" indent="-352043" defTabSz="490727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56">
                <a:solidFill>
                  <a:srgbClr val="606060"/>
                </a:solidFill>
              </a:rPr>
              <a:t>ils ont mal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