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858585"/>
        </a:solidFill>
        <a:effectLst/>
        <a:uFillTx/>
        <a:latin typeface="+mn-lt"/>
        <a:ea typeface="+mn-ea"/>
        <a:cs typeface="+mn-cs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254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4780AA"/>
              </a:solidFill>
              <a:prstDash val="solid"/>
              <a:miter lim="400000"/>
            </a:ln>
          </a:left>
          <a:right>
            <a:ln w="12700" cap="flat">
              <a:solidFill>
                <a:srgbClr val="4780AA"/>
              </a:solidFill>
              <a:prstDash val="solid"/>
              <a:miter lim="400000"/>
            </a:ln>
          </a:right>
          <a:top>
            <a:ln w="12700" cap="flat">
              <a:solidFill>
                <a:srgbClr val="4780AA"/>
              </a:solidFill>
              <a:prstDash val="solid"/>
              <a:miter lim="400000"/>
            </a:ln>
          </a:top>
          <a:bottom>
            <a:ln w="12700" cap="flat">
              <a:solidFill>
                <a:srgbClr val="4780AA"/>
              </a:solidFill>
              <a:prstDash val="solid"/>
              <a:miter lim="400000"/>
            </a:ln>
          </a:bottom>
          <a:insideH>
            <a:ln w="12700" cap="flat">
              <a:solidFill>
                <a:srgbClr val="4780AA"/>
              </a:solidFill>
              <a:prstDash val="solid"/>
              <a:miter lim="400000"/>
            </a:ln>
          </a:insideH>
          <a:insideV>
            <a:ln w="12700" cap="flat">
              <a:solidFill>
                <a:srgbClr val="4780AA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313507"/>
              <a:satOff val="34334"/>
              <a:lumOff val="-8266"/>
              <a:alpha val="6200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-313507"/>
              <a:satOff val="34334"/>
              <a:lumOff val="-8266"/>
              <a:alpha val="10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254308"/>
              <a:satOff val="57261"/>
              <a:lumOff val="12765"/>
              <a:alpha val="62000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37185"/>
              <a:satOff val="27043"/>
              <a:lumOff val="-11337"/>
              <a:alpha val="80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4C4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BABABA">
              <a:alpha val="70000"/>
            </a:srgbClr>
          </a:solidFill>
        </a:fill>
      </a:tcStyle>
    </a:firstCol>
    <a:lastRow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-739060"/>
              <a:satOff val="51948"/>
              <a:lumOff val="-8454"/>
              <a:alpha val="62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D5CBC0">
              <a:alpha val="39000"/>
            </a:srgbClr>
          </a:solidFill>
        </a:fill>
      </a:tcStyle>
    </a:band2H>
    <a:firstCo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solidFill>
                <a:srgbClr val="868685"/>
              </a:solidFill>
              <a:prstDash val="solid"/>
              <a:miter lim="400000"/>
            </a:ln>
          </a:left>
          <a:right>
            <a:ln w="12700" cap="flat">
              <a:solidFill>
                <a:srgbClr val="868685"/>
              </a:solidFill>
              <a:prstDash val="solid"/>
              <a:miter lim="400000"/>
            </a:ln>
          </a:right>
          <a:top>
            <a:ln w="12700" cap="flat">
              <a:solidFill>
                <a:srgbClr val="868685"/>
              </a:solidFill>
              <a:prstDash val="solid"/>
              <a:miter lim="400000"/>
            </a:ln>
          </a:top>
          <a:bottom>
            <a:ln w="12700" cap="flat">
              <a:solidFill>
                <a:srgbClr val="868685"/>
              </a:solidFill>
              <a:prstDash val="solid"/>
              <a:miter lim="400000"/>
            </a:ln>
          </a:bottom>
          <a:insideH>
            <a:ln w="12700" cap="flat">
              <a:solidFill>
                <a:srgbClr val="8686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A3C00"/>
              </a:solidFill>
              <a:prstDash val="solid"/>
              <a:miter lim="400000"/>
            </a:ln>
          </a:top>
          <a:bottom>
            <a:ln w="12700" cap="flat">
              <a:solidFill>
                <a:srgbClr val="9A3C00"/>
              </a:solidFill>
              <a:prstDash val="solid"/>
              <a:miter lim="400000"/>
            </a:ln>
          </a:bottom>
          <a:insideH>
            <a:ln w="12700" cap="flat">
              <a:solidFill>
                <a:srgbClr val="9A3C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5F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85948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160F02">
                  <a:alpha val="70000"/>
                </a:srgbClr>
              </a:solidFill>
              <a:prstDash val="solid"/>
              <a:miter lim="400000"/>
            </a:ln>
          </a:insideV>
        </a:tcBdr>
        <a:fill>
          <a:solidFill>
            <a:srgbClr val="685948">
              <a:alpha val="6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left>
          <a:right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top>
          <a:bottom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bottom>
          <a:insideH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H>
          <a:insideV>
            <a:ln w="25400" cap="flat">
              <a:solidFill>
                <a:srgbClr val="685948">
                  <a:alpha val="62000"/>
                </a:srgbClr>
              </a:solidFill>
              <a:prstDash val="solid"/>
              <a:miter lim="400000"/>
            </a:ln>
          </a:insideV>
        </a:tcBdr>
        <a:fill>
          <a:solidFill>
            <a:srgbClr val="000000">
              <a:alpha val="7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858585"/>
        </a:fontRef>
        <a:srgbClr val="8585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FEFEE0">
              <a:alpha val="55000"/>
            </a:srgbClr>
          </a:solidFill>
        </a:fill>
      </a:tcStyle>
    </a:band2H>
    <a:firstCol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31750" cap="flat">
              <a:solidFill>
                <a:schemeClr val="accent5">
                  <a:hueOff val="61010"/>
                  <a:satOff val="20460"/>
                  <a:lumOff val="-2197"/>
                  <a:alpha val="62000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Col>
    <a:la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lastRow>
    <a:firstRow>
      <a:tcTxStyle b="off" i="off">
        <a:fontRef idx="minor">
          <a:srgbClr val="45A7DE"/>
        </a:fontRef>
        <a:srgbClr val="45A7D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313507"/>
                  <a:satOff val="34334"/>
                  <a:lumOff val="-8266"/>
                  <a:alpha val="62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917700"/>
            <a:ext cx="10464800" cy="2794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165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4279900"/>
            <a:ext cx="10464800" cy="660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000">
                <a:solidFill>
                  <a:srgbClr val="45A7DE"/>
                </a:solidFill>
              </a:defRPr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6362700"/>
            <a:ext cx="10464800" cy="596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307138" y="649152"/>
            <a:ext cx="10401301" cy="585630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604000"/>
            <a:ext cx="10464800" cy="1651000"/>
          </a:xfrm>
          <a:prstGeom prst="rect">
            <a:avLst/>
          </a:prstGeom>
        </p:spPr>
        <p:txBody>
          <a:bodyPr anchor="b"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331200"/>
            <a:ext cx="10464800" cy="127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2844800"/>
            <a:ext cx="10464800" cy="4064000"/>
          </a:xfrm>
          <a:prstGeom prst="rect">
            <a:avLst/>
          </a:prstGeom>
        </p:spPr>
        <p:txBody>
          <a:bodyPr/>
          <a:lstStyle>
            <a:lvl1pPr>
              <a:defRPr sz="95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572250" y="812800"/>
            <a:ext cx="5753100" cy="76708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381000" y="1409700"/>
            <a:ext cx="58674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381000" y="4787900"/>
            <a:ext cx="5867400" cy="372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228600" algn="ctr">
              <a:spcBef>
                <a:spcPts val="0"/>
              </a:spcBef>
              <a:buSzTx/>
              <a:buNone/>
              <a:defRPr sz="4000"/>
            </a:lvl2pPr>
            <a:lvl3pPr marL="0" indent="457200" algn="ctr">
              <a:spcBef>
                <a:spcPts val="0"/>
              </a:spcBef>
              <a:buSzTx/>
              <a:buNone/>
              <a:defRPr sz="4000"/>
            </a:lvl3pPr>
            <a:lvl4pPr marL="0" indent="685800" algn="ctr">
              <a:spcBef>
                <a:spcPts val="0"/>
              </a:spcBef>
              <a:buSzTx/>
              <a:buNone/>
              <a:defRPr sz="4000"/>
            </a:lvl4pPr>
            <a:lvl5pPr marL="0" indent="914400" algn="ctr">
              <a:spcBef>
                <a:spcPts val="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7277100" y="2578100"/>
            <a:ext cx="4457700" cy="59436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270000" y="2768600"/>
            <a:ext cx="5461000" cy="57150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1pPr>
            <a:lvl2pPr marL="889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2pPr>
            <a:lvl3pPr marL="1333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3pPr>
            <a:lvl4pPr marL="17780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4pPr>
            <a:lvl5pPr marL="2222500" indent="-444500">
              <a:spcBef>
                <a:spcPts val="3800"/>
              </a:spcBef>
              <a:buSzPct val="50000"/>
              <a:buBlip>
                <a:blip r:embed="rId2"/>
              </a:buBlip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 rot="21600000">
            <a:off x="7063543" y="473144"/>
            <a:ext cx="5554134" cy="41656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 rot="21600000">
            <a:off x="7095370" y="5018682"/>
            <a:ext cx="5520268" cy="41402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266700" y="482600"/>
            <a:ext cx="6502400" cy="8669867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901" y="9271000"/>
            <a:ext cx="374905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86868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45A7DE"/>
          </a:solidFill>
          <a:uFillTx/>
          <a:latin typeface="+mn-lt"/>
          <a:ea typeface="+mn-ea"/>
          <a:cs typeface="+mn-cs"/>
          <a:sym typeface="Marker Felt"/>
        </a:defRPr>
      </a:lvl9pPr>
    </p:titleStyle>
    <p:bodyStyle>
      <a:lvl1pPr marL="63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1pPr>
      <a:lvl2pPr marL="127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2pPr>
      <a:lvl3pPr marL="190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3pPr>
      <a:lvl4pPr marL="254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4pPr>
      <a:lvl5pPr marL="317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5pPr>
      <a:lvl6pPr marL="381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6pPr>
      <a:lvl7pPr marL="444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7pPr>
      <a:lvl8pPr marL="5080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8pPr>
      <a:lvl9pPr marL="5715000" marR="0" indent="-6350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47000"/>
        <a:buFontTx/>
        <a:buBlip>
          <a:blip r:embed="rId3"/>
        </a:buBlip>
        <a:tabLst/>
        <a:defRPr b="0" baseline="0" cap="none" i="0" spc="0" strike="noStrike" sz="4600" u="none">
          <a:ln>
            <a:noFill/>
          </a:ln>
          <a:solidFill>
            <a:srgbClr val="858585"/>
          </a:solidFill>
          <a:uFillTx/>
          <a:latin typeface="+mn-lt"/>
          <a:ea typeface="+mn-ea"/>
          <a:cs typeface="+mn-cs"/>
          <a:sym typeface="Marker Fel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arker Fel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 Now: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</a:pPr>
            <a:r>
              <a:t>Give me 3 things you used to do.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about weather?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Weather expressions will always be imperfect. </a:t>
            </a:r>
          </a:p>
          <a:p>
            <a:pPr lvl="1">
              <a:buBlip>
                <a:blip r:embed="rId2"/>
              </a:buBlip>
            </a:pPr>
            <a:r>
              <a:t>What are they?</a:t>
            </a:r>
          </a:p>
          <a:p>
            <a:pPr>
              <a:buBlip>
                <a:blip r:embed="rId2"/>
              </a:buBlip>
            </a:pPr>
            <a:r>
              <a:t>Il pleuvait - it was raining ( this is already in imperfect)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body" idx="1"/>
          </p:nvPr>
        </p:nvSpPr>
        <p:spPr>
          <a:xfrm>
            <a:off x="1028700" y="-1346200"/>
            <a:ext cx="10464800" cy="7213600"/>
          </a:xfrm>
          <a:prstGeom prst="rect">
            <a:avLst/>
          </a:prstGeom>
        </p:spPr>
        <p:txBody>
          <a:bodyPr/>
          <a:lstStyle/>
          <a:p>
            <a:pPr marL="59055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More (these are infinitive) :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faire beau: to be beautiful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faire du soleil: to be sunny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faire orageux: to be stormy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avoir froid : to be cold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avoir chaud: to be hot</a:t>
            </a:r>
          </a:p>
          <a:p>
            <a:pPr lvl="1" marL="1181100" indent="-590550" defTabSz="543305">
              <a:spcBef>
                <a:spcPts val="3900"/>
              </a:spcBef>
              <a:buBlip>
                <a:blip r:embed="rId2"/>
              </a:buBlip>
              <a:defRPr sz="4278"/>
            </a:pPr>
            <a:r>
              <a:t>faire mauvais : to be bad out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More:</a:t>
            </a:r>
          </a:p>
          <a:p>
            <a:pPr lvl="1">
              <a:buBlip>
                <a:blip r:embed="rId2"/>
              </a:buBlip>
            </a:pPr>
            <a:r>
              <a:t>faire de la grêle : to hail</a:t>
            </a:r>
          </a:p>
          <a:p>
            <a:pPr lvl="1">
              <a:buBlip>
                <a:blip r:embed="rId2"/>
              </a:buBlip>
            </a:pPr>
            <a:r>
              <a:t>geler: to freeze</a:t>
            </a:r>
          </a:p>
          <a:p>
            <a:pPr lvl="1">
              <a:buBlip>
                <a:blip r:embed="rId2"/>
              </a:buBlip>
            </a:pPr>
            <a:r>
              <a:t>faire mal: to be bad out</a:t>
            </a:r>
          </a:p>
          <a:p>
            <a:pPr lvl="1">
              <a:buBlip>
                <a:blip r:embed="rId2"/>
              </a:buBlip>
            </a:pPr>
            <a:r>
              <a:t>neiger: to snow</a:t>
            </a:r>
          </a:p>
          <a:p>
            <a:pPr lvl="1">
              <a:buBlip>
                <a:blip r:embed="rId2"/>
              </a:buBlip>
            </a:pPr>
            <a:r>
              <a:t>être nuageux : to be cloudy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L’imparfait Usage</a:t>
            </a:r>
          </a:p>
        </p:txBody>
      </p:sp>
      <p:sp>
        <p:nvSpPr>
          <p:cNvPr id="123" name="Shape 123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Day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Students will be able to form the imperfect tense of regular and irregular verbs in order to describe a vacation.</a:t>
            </a:r>
          </a:p>
          <a:p>
            <a:pPr>
              <a:buBlip>
                <a:blip r:embed="rId2"/>
              </a:buBlip>
            </a:pPr>
          </a:p>
          <a:p>
            <a:pPr>
              <a:buBlip>
                <a:blip r:embed="rId2"/>
              </a:buBlip>
            </a:pPr>
            <a:r>
              <a:t>Students will be able to differentiate between the uses of the imperfect and past tense and explain how to do so.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 the imperfect/ Passe compose Formation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Imperfect formation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61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- find the nous form</a:t>
            </a:r>
            <a:r>
              <a:rPr>
                <a:solidFill>
                  <a:srgbClr val="FF2847"/>
                </a:solidFill>
              </a:rPr>
              <a:t>         ONLY IRREGULAR</a:t>
            </a:r>
            <a:r>
              <a:t>:</a:t>
            </a:r>
          </a:p>
          <a:p>
            <a:pPr lvl="1" marL="10922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Chop of the ons                </a:t>
            </a:r>
            <a:r>
              <a:rPr>
                <a:solidFill>
                  <a:srgbClr val="FF2736"/>
                </a:solidFill>
              </a:rPr>
              <a:t> être - ÉT</a:t>
            </a:r>
            <a:endParaRPr>
              <a:solidFill>
                <a:srgbClr val="FF2736"/>
              </a:solidFill>
            </a:endParaRPr>
          </a:p>
          <a:p>
            <a:pPr lvl="1" marL="10922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endings:</a:t>
            </a:r>
          </a:p>
          <a:p>
            <a:pPr lvl="1" marL="10922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ais    ions</a:t>
            </a:r>
          </a:p>
          <a:p>
            <a:pPr lvl="1" marL="10922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ais    iez</a:t>
            </a:r>
          </a:p>
          <a:p>
            <a:pPr lvl="1" marL="1092200" indent="-546100" defTabSz="502412">
              <a:spcBef>
                <a:spcPts val="3600"/>
              </a:spcBef>
              <a:buBlip>
                <a:blip r:embed="rId2"/>
              </a:buBlip>
              <a:defRPr sz="3956"/>
            </a:pPr>
            <a:r>
              <a:t>ait    aient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32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  <p:bldP build="p" bldLvl="5" animBg="1" rev="0" advAuto="0" spid="13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Passé Composé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>
              <a:buBlip>
                <a:blip r:embed="rId2"/>
              </a:buBlip>
            </a:lvl1pPr>
          </a:lstStyle>
          <a:p>
            <a:pPr/>
            <a:r>
              <a:t>Aux                +               P.P. (er-é, ir-i, re-u)</a:t>
            </a:r>
          </a:p>
        </p:txBody>
      </p:sp>
      <p:graphicFrame>
        <p:nvGraphicFramePr>
          <p:cNvPr id="136" name="Table 136"/>
          <p:cNvGraphicFramePr/>
          <p:nvPr/>
        </p:nvGraphicFramePr>
        <p:xfrm>
          <a:off x="660400" y="3708400"/>
          <a:ext cx="4784775" cy="5715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386037"/>
                <a:gridCol w="2386037"/>
              </a:tblGrid>
              <a:tr h="648621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être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avoir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33093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suis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ai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6070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37174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est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903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sommes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avons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308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êtes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avez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7676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sont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600">
                          <a:solidFill>
                            <a:srgbClr val="858585"/>
                          </a:solidFill>
                        </a:rPr>
                        <a:t>ont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do you use it? ( this is new)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/>
            <a:r>
              <a:t>The imperfect and the passe compose mean basically the same thing.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imperfect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</a:lstStyle>
          <a:p>
            <a:pPr/>
            <a:r>
              <a:t>This is used for :</a:t>
            </a:r>
          </a:p>
          <a:p>
            <a:pPr lvl="1"/>
            <a:r>
              <a:t>Day 1: background information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 information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When you are talking about something that is not the main action happening, you need to use the imperfect.  </a:t>
            </a:r>
          </a:p>
          <a:p>
            <a:pPr>
              <a:buBlip>
                <a:blip r:embed="rId2"/>
              </a:buBlip>
            </a:pPr>
            <a:r>
              <a:t>These verbs will always fit this category:</a:t>
            </a:r>
          </a:p>
          <a:p>
            <a:pPr>
              <a:buBlip>
                <a:blip r:embed="rId2"/>
              </a:buBlip>
            </a:pPr>
            <a:r>
              <a:t>être: to be</a:t>
            </a:r>
          </a:p>
          <a:p>
            <a:pPr>
              <a:buBlip>
                <a:blip r:embed="rId2"/>
              </a:buBlip>
            </a:pPr>
            <a:r>
              <a:t>porter: to wear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8585"/>
      </a:dk1>
      <a:lt1>
        <a:srgbClr val="858585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phPaper">
  <a:themeElements>
    <a:clrScheme name="GraphPaper">
      <a:dk1>
        <a:srgbClr val="000000"/>
      </a:dk1>
      <a:lt1>
        <a:srgbClr val="FFFFFF"/>
      </a:lt1>
      <a:dk2>
        <a:srgbClr val="5A554C"/>
      </a:dk2>
      <a:lt2>
        <a:srgbClr val="D8D7D7"/>
      </a:lt2>
      <a:accent1>
        <a:srgbClr val="3E93D7"/>
      </a:accent1>
      <a:accent2>
        <a:srgbClr val="67AB3C"/>
      </a:accent2>
      <a:accent3>
        <a:srgbClr val="D5A530"/>
      </a:accent3>
      <a:accent4>
        <a:srgbClr val="E17B2E"/>
      </a:accent4>
      <a:accent5>
        <a:srgbClr val="CC487C"/>
      </a:accent5>
      <a:accent6>
        <a:srgbClr val="4D45AC"/>
      </a:accent6>
      <a:hlink>
        <a:srgbClr val="0000FF"/>
      </a:hlink>
      <a:folHlink>
        <a:srgbClr val="FF00FF"/>
      </a:folHlink>
    </a:clrScheme>
    <a:fontScheme name="GraphPaper">
      <a:majorFont>
        <a:latin typeface="Marker Felt"/>
        <a:ea typeface="Marker Felt"/>
        <a:cs typeface="Marker Felt"/>
      </a:majorFont>
      <a:minorFont>
        <a:latin typeface="Marker Felt"/>
        <a:ea typeface="Marker Felt"/>
        <a:cs typeface="Marker Felt"/>
      </a:minorFont>
    </a:fontScheme>
    <a:fmtScheme name="GraphPap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313507"/>
            <a:satOff val="34334"/>
            <a:lumOff val="-8266"/>
            <a:alpha val="62000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+mn-lt"/>
            <a:ea typeface="+mn-ea"/>
            <a:cs typeface="+mn-cs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