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25400" cap="flat">
              <a:solidFill>
                <a:srgbClr val="C4C6C6"/>
              </a:solidFill>
              <a:prstDash val="solid"/>
              <a:miter lim="400000"/>
            </a:ln>
          </a:left>
          <a:right>
            <a:ln w="254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25400" cap="flat">
              <a:solidFill>
                <a:srgbClr val="C4C6C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C4C6C6"/>
              </a:solidFill>
              <a:prstDash val="solid"/>
              <a:miter lim="400000"/>
            </a:ln>
          </a:top>
          <a:bottom>
            <a:ln w="12700" cap="flat">
              <a:solidFill>
                <a:srgbClr val="C4C6C6"/>
              </a:solidFill>
              <a:prstDash val="solid"/>
              <a:miter lim="400000"/>
            </a:ln>
          </a:bottom>
          <a:insideH>
            <a:ln w="127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4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C4C6C6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4C6C6"/>
              </a:solidFill>
              <a:prstDash val="solid"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2" name="Shape 102"/>
          <p:cNvSpPr/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" name="Shape 23"/>
          <p:cNvSpPr/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Shape 42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3" name="Shape 43"/>
          <p:cNvSpPr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" name="Shape 70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hape 72"/>
          <p:cNvSpPr/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Shape 90"/>
          <p:cNvSpPr/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Shape 92"/>
          <p:cNvSpPr/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Imperfect subjunctive</a:t>
            </a:r>
          </a:p>
        </p:txBody>
      </p:sp>
      <p:sp>
        <p:nvSpPr>
          <p:cNvPr id="128" name="Shape 128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Putting together the uses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Formation review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Passé simple stem + endings</a:t>
            </a:r>
          </a:p>
          <a:p>
            <a:pPr/>
            <a:r>
              <a:t>Er - asse, asses, at, assions, assiez, assent</a:t>
            </a:r>
          </a:p>
          <a:p>
            <a:pPr/>
            <a:r>
              <a:t>Ir- isse, isses, it, issions, issiez, issent</a:t>
            </a:r>
          </a:p>
          <a:p>
            <a:pPr/>
            <a:r>
              <a:t>Re - usse, usses, ut, ussions, ussiez, ussent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Irregulars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571500" y="2421922"/>
            <a:ext cx="11861800" cy="6667501"/>
          </a:xfrm>
          <a:prstGeom prst="rect">
            <a:avLst/>
          </a:prstGeom>
        </p:spPr>
        <p:txBody>
          <a:bodyPr/>
          <a:lstStyle/>
          <a:p>
            <a:pPr/>
            <a:r>
              <a:t>Etre - fu stem + re verb endings</a:t>
            </a:r>
          </a:p>
          <a:p>
            <a:pPr/>
            <a:r>
              <a:t>Faire - fi stem + ir verb endings</a:t>
            </a:r>
          </a:p>
          <a:p>
            <a:pPr/>
            <a:r>
              <a:t>Avoir - eu stem + re verb endings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 we have a general idea how to form and use the imperfect subjunctive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Let's put them together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"Concordance du temps" - what you do to one side, you do to the other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571500" y="3817879"/>
            <a:ext cx="11861800" cy="6667501"/>
          </a:xfrm>
          <a:prstGeom prst="rect">
            <a:avLst/>
          </a:prstGeom>
        </p:spPr>
        <p:txBody>
          <a:bodyPr/>
          <a:lstStyle/>
          <a:p>
            <a:pPr/>
            <a:r>
              <a:t>If you have an expression of doubt, relative clauses, volition, emotion, or academic expressions</a:t>
            </a:r>
          </a:p>
          <a:p>
            <a:pPr/>
            <a:r>
              <a:t>After your que goes the subjunctive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NEVER subjunctive?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Penser</a:t>
            </a:r>
          </a:p>
          <a:p>
            <a:pPr/>
            <a:r>
              <a:t>Trouver</a:t>
            </a:r>
          </a:p>
          <a:p>
            <a:pPr/>
            <a:r>
              <a:t>Croire</a:t>
            </a:r>
          </a:p>
          <a:p>
            <a:pPr/>
            <a:r>
              <a:t>Etre sur que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But when you try and say its already happened, your first half might need to be imperfect 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Il faut que becomes il fallait que</a:t>
            </a:r>
          </a:p>
          <a:p>
            <a:pPr/>
            <a:r>
              <a:t>Je veux que becomes je voulais que</a:t>
            </a:r>
          </a:p>
          <a:p>
            <a:pPr/>
            <a:r>
              <a:t>Il doute que becomes il doutait que</a:t>
            </a:r>
          </a:p>
          <a:p>
            <a:pPr/>
            <a:r>
              <a:t>Je cherche  quelqu'un qui becomes je cherchais quelqu'un qui</a:t>
            </a:r>
          </a:p>
          <a:p>
            <a:pPr/>
            <a:r>
              <a:t>Tu aimes que becomes tu aimais que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 wait, if I am talking about what happened, does it go to past or imperfect?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Imperfect:  emotion, details, what was going on, no definite time</a:t>
            </a:r>
          </a:p>
          <a:p>
            <a:pPr/>
            <a:r>
              <a:t>Past:  one definitive time.  This is pretty rare.</a:t>
            </a:r>
          </a:p>
          <a:p>
            <a:pPr lvl="2"/>
            <a:r>
              <a:t>Things like 'il a fallu que il ait regarde.'</a:t>
            </a:r>
          </a:p>
          <a:p>
            <a:pPr lvl="2"/>
            <a:r>
              <a:t>'It was (at one point in time) necessary that he saw (one point in time)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does this look like with academic?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Il allait pour que Elle quittat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