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4000">
        <a:latin typeface="Avenir Light"/>
        <a:ea typeface="Avenir Light"/>
        <a:cs typeface="Avenir Light"/>
        <a:sym typeface="Avenir Light"/>
      </a:defRPr>
    </a:lvl1pPr>
    <a:lvl2pPr algn="ctr" defTabSz="584200">
      <a:defRPr sz="4000">
        <a:latin typeface="Avenir Light"/>
        <a:ea typeface="Avenir Light"/>
        <a:cs typeface="Avenir Light"/>
        <a:sym typeface="Avenir Light"/>
      </a:defRPr>
    </a:lvl2pPr>
    <a:lvl3pPr algn="ctr" defTabSz="584200">
      <a:defRPr sz="4000">
        <a:latin typeface="Avenir Light"/>
        <a:ea typeface="Avenir Light"/>
        <a:cs typeface="Avenir Light"/>
        <a:sym typeface="Avenir Light"/>
      </a:defRPr>
    </a:lvl3pPr>
    <a:lvl4pPr algn="ctr" defTabSz="584200">
      <a:defRPr sz="4000">
        <a:latin typeface="Avenir Light"/>
        <a:ea typeface="Avenir Light"/>
        <a:cs typeface="Avenir Light"/>
        <a:sym typeface="Avenir Light"/>
      </a:defRPr>
    </a:lvl4pPr>
    <a:lvl5pPr algn="ctr" defTabSz="584200">
      <a:defRPr sz="4000">
        <a:latin typeface="Avenir Light"/>
        <a:ea typeface="Avenir Light"/>
        <a:cs typeface="Avenir Light"/>
        <a:sym typeface="Avenir Light"/>
      </a:defRPr>
    </a:lvl5pPr>
    <a:lvl6pPr algn="ctr" defTabSz="584200">
      <a:defRPr sz="4000">
        <a:latin typeface="Avenir Light"/>
        <a:ea typeface="Avenir Light"/>
        <a:cs typeface="Avenir Light"/>
        <a:sym typeface="Avenir Light"/>
      </a:defRPr>
    </a:lvl6pPr>
    <a:lvl7pPr algn="ctr" defTabSz="584200">
      <a:defRPr sz="4000">
        <a:latin typeface="Avenir Light"/>
        <a:ea typeface="Avenir Light"/>
        <a:cs typeface="Avenir Light"/>
        <a:sym typeface="Avenir Light"/>
      </a:defRPr>
    </a:lvl7pPr>
    <a:lvl8pPr algn="ctr" defTabSz="584200">
      <a:defRPr sz="4000">
        <a:latin typeface="Avenir Light"/>
        <a:ea typeface="Avenir Light"/>
        <a:cs typeface="Avenir Light"/>
        <a:sym typeface="Avenir Light"/>
      </a:defRPr>
    </a:lvl8pPr>
    <a:lvl9pPr algn="ctr" defTabSz="584200">
      <a:defRPr sz="4000">
        <a:latin typeface="Avenir Light"/>
        <a:ea typeface="Avenir Light"/>
        <a:cs typeface="Avenir Light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D3E7"/>
          </a:solidFill>
        </a:fill>
      </a:tcStyle>
    </a:wholeTbl>
    <a:band2H>
      <a:tcTxStyle b="def" i="def"/>
      <a:tcStyle>
        <a:tcBdr/>
        <a:fill>
          <a:solidFill>
            <a:srgbClr val="E7EAF3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B6BBC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B6BBC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B6BBC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ACA"/>
          </a:solidFill>
        </a:fill>
      </a:tcStyle>
    </a:wholeTbl>
    <a:band2H>
      <a:tcTxStyle b="def" i="def"/>
      <a:tcStyle>
        <a:tcBdr/>
        <a:fill>
          <a:solidFill>
            <a:srgbClr val="E8EDE7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18C15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18C15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18C1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CCE9"/>
          </a:solidFill>
        </a:fill>
      </a:tcStyle>
    </a:wholeTbl>
    <a:band2H>
      <a:tcTxStyle b="def" i="def"/>
      <a:tcStyle>
        <a:tcBdr/>
        <a:fill>
          <a:solidFill>
            <a:srgbClr val="F2E7F4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130C2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130C2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130C2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B6BBC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B6BBC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660400" y="609600"/>
            <a:ext cx="11684000" cy="2556043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660400" y="609600"/>
            <a:ext cx="5080000" cy="2115791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660400" y="2725390"/>
            <a:ext cx="5080000" cy="624592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  <a:endParaRPr sz="30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  <a:endParaRPr sz="30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  <a:endParaRPr sz="30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  <a:endParaRPr sz="30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defTabSz="584200">
        <a:defRPr cap="all" spc="720" sz="45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1pPr>
      <a:lvl2pPr defTabSz="584200">
        <a:defRPr cap="all" spc="720" sz="45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2pPr>
      <a:lvl3pPr defTabSz="584200">
        <a:defRPr cap="all" spc="720" sz="45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3pPr>
      <a:lvl4pPr defTabSz="584200">
        <a:defRPr cap="all" spc="720" sz="45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4pPr>
      <a:lvl5pPr defTabSz="584200">
        <a:defRPr cap="all" spc="720" sz="45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5pPr>
      <a:lvl6pPr defTabSz="584200">
        <a:defRPr cap="all" spc="720" sz="45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6pPr>
      <a:lvl7pPr defTabSz="584200">
        <a:defRPr cap="all" spc="720" sz="45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7pPr>
      <a:lvl8pPr defTabSz="584200">
        <a:defRPr cap="all" spc="720" sz="45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8pPr>
      <a:lvl9pPr defTabSz="584200">
        <a:defRPr cap="all" spc="720" sz="45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9pPr>
    </p:titleStyle>
    <p:bodyStyle>
      <a:lvl1pPr marL="4699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1pPr>
      <a:lvl2pPr marL="9398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2pPr>
      <a:lvl3pPr marL="14097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3pPr>
      <a:lvl4pPr marL="18796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4pPr>
      <a:lvl5pPr marL="23495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5pPr>
      <a:lvl6pPr marL="28194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6pPr>
      <a:lvl7pPr marL="32893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7pPr>
      <a:lvl8pPr marL="37592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8pPr>
      <a:lvl9pPr marL="42291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Avenir Light"/>
          <a:ea typeface="Avenir Light"/>
          <a:cs typeface="Avenir Light"/>
          <a:sym typeface="Avenir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9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00" sz="6200">
                <a:solidFill>
                  <a:srgbClr val="FFFFFF"/>
                </a:solidFill>
              </a:rPr>
              <a:t>LEquel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00" sz="2400">
                <a:solidFill>
                  <a:srgbClr val="55D7FF"/>
                </a:solidFill>
              </a:rPr>
              <a:t>which?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7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00" sz="4500">
                <a:solidFill>
                  <a:srgbClr val="FFFFFF"/>
                </a:solidFill>
              </a:rPr>
              <a:t>the easy part: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939800" indent="-93980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If you are given two options and you want to ask which one, use lequel</a:t>
            </a:r>
            <a:endParaRPr sz="3600">
              <a:solidFill>
                <a:srgbClr val="FFFFFF"/>
              </a:solidFill>
            </a:endParaRPr>
          </a:p>
          <a:p>
            <a:pPr lvl="1" marL="1409700" indent="-93980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J’aime la chemise </a:t>
            </a:r>
            <a:endParaRPr sz="3600">
              <a:solidFill>
                <a:srgbClr val="FFFFFF"/>
              </a:solidFill>
            </a:endParaRPr>
          </a:p>
          <a:p>
            <a:pPr lvl="2" marL="1879600" indent="-93980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laquelle? (which one?)</a:t>
            </a:r>
            <a:endParaRPr sz="3600">
              <a:solidFill>
                <a:srgbClr val="FFFFFF"/>
              </a:solidFill>
            </a:endParaRPr>
          </a:p>
          <a:p>
            <a:pPr lvl="1" marL="1409700" indent="-93980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J’aime le robe</a:t>
            </a:r>
            <a:endParaRPr sz="3600">
              <a:solidFill>
                <a:srgbClr val="FFFFFF"/>
              </a:solidFill>
            </a:endParaRPr>
          </a:p>
          <a:p>
            <a:pPr lvl="2" marL="1879600" indent="-93980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lequel (which one?)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7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00" sz="4500">
                <a:solidFill>
                  <a:srgbClr val="FFFFFF"/>
                </a:solidFill>
              </a:rPr>
              <a:t>Did you catch that?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939800" indent="-93980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If you want to say « which one » and its a « le » word, use « lequel »</a:t>
            </a:r>
            <a:endParaRPr sz="3600">
              <a:solidFill>
                <a:srgbClr val="FFFFFF"/>
              </a:solidFill>
            </a:endParaRPr>
          </a:p>
          <a:p>
            <a:pPr lvl="0" marL="939800" indent="-93980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If you want to say « which one » and its a « la » word, use « laquelle »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pc="600" sz="39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600" sz="3900">
                <a:solidFill>
                  <a:srgbClr val="FFFFFF"/>
                </a:solidFill>
              </a:rPr>
              <a:t>what if its more than one thing?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939800" indent="-93980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If I want to talk about more than one « le » word, like « les robes, » you ask « lesquels? »</a:t>
            </a:r>
            <a:endParaRPr sz="3600">
              <a:solidFill>
                <a:srgbClr val="FFFFFF"/>
              </a:solidFill>
            </a:endParaRPr>
          </a:p>
          <a:p>
            <a:pPr lvl="0" marL="939800" indent="-93980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If you want to talk about more than one « la » word, like « les chemises, » you ask « lesquelles. »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How do you answer?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57123" indent="-357123" defTabSz="443991">
              <a:spcBef>
                <a:spcPts val="3100"/>
              </a:spcBef>
              <a:defRPr sz="1800">
                <a:solidFill>
                  <a:srgbClr val="000000"/>
                </a:solidFill>
              </a:defRPr>
            </a:pPr>
            <a:r>
              <a:rPr sz="2736">
                <a:solidFill>
                  <a:srgbClr val="FFFFFF"/>
                </a:solidFill>
              </a:rPr>
              <a:t>Celui -ci </a:t>
            </a:r>
            <a:endParaRPr sz="2736">
              <a:solidFill>
                <a:srgbClr val="FFFFFF"/>
              </a:solidFill>
            </a:endParaRPr>
          </a:p>
          <a:p>
            <a:pPr lvl="1" marL="714247" indent="-357123" defTabSz="443991">
              <a:spcBef>
                <a:spcPts val="3100"/>
              </a:spcBef>
              <a:defRPr sz="1800">
                <a:solidFill>
                  <a:srgbClr val="000000"/>
                </a:solidFill>
              </a:defRPr>
            </a:pPr>
            <a:r>
              <a:rPr sz="2736">
                <a:solidFill>
                  <a:srgbClr val="FFFFFF"/>
                </a:solidFill>
              </a:rPr>
              <a:t>“This one” (near) for le words</a:t>
            </a:r>
            <a:endParaRPr sz="2736">
              <a:solidFill>
                <a:srgbClr val="FFFFFF"/>
              </a:solidFill>
            </a:endParaRPr>
          </a:p>
          <a:p>
            <a:pPr lvl="0" marL="357123" indent="-357123" defTabSz="443991">
              <a:spcBef>
                <a:spcPts val="3100"/>
              </a:spcBef>
              <a:defRPr sz="1800">
                <a:solidFill>
                  <a:srgbClr val="000000"/>
                </a:solidFill>
              </a:defRPr>
            </a:pPr>
            <a:r>
              <a:rPr sz="2736">
                <a:solidFill>
                  <a:srgbClr val="FFFFFF"/>
                </a:solidFill>
              </a:rPr>
              <a:t>Celui-là</a:t>
            </a:r>
            <a:endParaRPr sz="2736">
              <a:solidFill>
                <a:srgbClr val="FFFFFF"/>
              </a:solidFill>
            </a:endParaRPr>
          </a:p>
          <a:p>
            <a:pPr lvl="1" marL="714247" indent="-357123" defTabSz="443991">
              <a:spcBef>
                <a:spcPts val="3100"/>
              </a:spcBef>
              <a:defRPr sz="1800">
                <a:solidFill>
                  <a:srgbClr val="000000"/>
                </a:solidFill>
              </a:defRPr>
            </a:pPr>
            <a:r>
              <a:rPr sz="2736">
                <a:solidFill>
                  <a:srgbClr val="FFFFFF"/>
                </a:solidFill>
              </a:rPr>
              <a:t>“ That one” (far) for le words</a:t>
            </a:r>
            <a:endParaRPr sz="2736">
              <a:solidFill>
                <a:srgbClr val="FFFFFF"/>
              </a:solidFill>
            </a:endParaRPr>
          </a:p>
          <a:p>
            <a:pPr lvl="0" marL="357123" indent="-357123" defTabSz="443991">
              <a:spcBef>
                <a:spcPts val="3100"/>
              </a:spcBef>
              <a:defRPr sz="1800">
                <a:solidFill>
                  <a:srgbClr val="000000"/>
                </a:solidFill>
              </a:defRPr>
            </a:pPr>
            <a:r>
              <a:rPr sz="2736">
                <a:solidFill>
                  <a:srgbClr val="FFFFFF"/>
                </a:solidFill>
              </a:rPr>
              <a:t>Celle -ci </a:t>
            </a:r>
            <a:endParaRPr sz="2736">
              <a:solidFill>
                <a:srgbClr val="FFFFFF"/>
              </a:solidFill>
            </a:endParaRPr>
          </a:p>
          <a:p>
            <a:pPr lvl="1" marL="714247" indent="-357123" defTabSz="443991">
              <a:spcBef>
                <a:spcPts val="3100"/>
              </a:spcBef>
              <a:defRPr sz="1800">
                <a:solidFill>
                  <a:srgbClr val="000000"/>
                </a:solidFill>
              </a:defRPr>
            </a:pPr>
            <a:r>
              <a:rPr sz="2736">
                <a:solidFill>
                  <a:srgbClr val="FFFFFF"/>
                </a:solidFill>
              </a:rPr>
              <a:t>“This one” (near) for la words</a:t>
            </a:r>
            <a:endParaRPr sz="2736">
              <a:solidFill>
                <a:srgbClr val="FFFFFF"/>
              </a:solidFill>
            </a:endParaRPr>
          </a:p>
          <a:p>
            <a:pPr lvl="0" marL="357123" indent="-357123" defTabSz="443991">
              <a:spcBef>
                <a:spcPts val="3100"/>
              </a:spcBef>
              <a:defRPr sz="1800">
                <a:solidFill>
                  <a:srgbClr val="000000"/>
                </a:solidFill>
              </a:defRPr>
            </a:pPr>
            <a:r>
              <a:rPr sz="2736">
                <a:solidFill>
                  <a:srgbClr val="FFFFFF"/>
                </a:solidFill>
              </a:rPr>
              <a:t>Celle - là</a:t>
            </a:r>
            <a:endParaRPr sz="2736">
              <a:solidFill>
                <a:srgbClr val="FFFFFF"/>
              </a:solidFill>
            </a:endParaRPr>
          </a:p>
          <a:p>
            <a:pPr lvl="1" marL="714247" indent="-357123" defTabSz="443991">
              <a:spcBef>
                <a:spcPts val="3100"/>
              </a:spcBef>
              <a:defRPr sz="1800">
                <a:solidFill>
                  <a:srgbClr val="000000"/>
                </a:solidFill>
              </a:defRPr>
            </a:pPr>
            <a:r>
              <a:rPr sz="2736">
                <a:solidFill>
                  <a:srgbClr val="FFFFFF"/>
                </a:solidFill>
              </a:rPr>
              <a:t>“That one” (far) for la words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Plurals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Ceux-ci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“these ones” (near) for le words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Celles -ci “these ones” (near) for la words</a:t>
            </a:r>
            <a:endParaRPr sz="36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là- far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B6BBC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venir Light"/>
            <a:ea typeface="Avenir Light"/>
            <a:cs typeface="Avenir Light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1B6BBC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venir Light"/>
            <a:ea typeface="Avenir Light"/>
            <a:cs typeface="Avenir Light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B6BBC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venir Light"/>
            <a:ea typeface="Avenir Light"/>
            <a:cs typeface="Avenir Light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1B6BBC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venir Light"/>
            <a:ea typeface="Avenir Light"/>
            <a:cs typeface="Avenir Light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