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6" name="Shape 116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7" name="Shape 117"/>
          <p:cNvSpPr/>
          <p:nvPr>
            <p:ph type="pic" sz="quarter" idx="13"/>
          </p:nvPr>
        </p:nvSpPr>
        <p:spPr>
          <a:xfrm>
            <a:off x="8597900" y="43561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Shape 118"/>
          <p:cNvSpPr/>
          <p:nvPr>
            <p:ph type="pic" idx="14"/>
          </p:nvPr>
        </p:nvSpPr>
        <p:spPr>
          <a:xfrm>
            <a:off x="368899" y="368300"/>
            <a:ext cx="81407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9" name="Shape 119"/>
          <p:cNvSpPr/>
          <p:nvPr>
            <p:ph type="pic" sz="quarter" idx="15"/>
          </p:nvPr>
        </p:nvSpPr>
        <p:spPr>
          <a:xfrm>
            <a:off x="8597900" y="3683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0" name="Shape 120"/>
          <p:cNvSpPr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1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278468" y="8356600"/>
            <a:ext cx="12459504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0" name="Shape 130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1" name="Shape 131"/>
          <p:cNvSpPr/>
          <p:nvPr>
            <p:ph type="pic" idx="13"/>
          </p:nvPr>
        </p:nvSpPr>
        <p:spPr>
          <a:xfrm>
            <a:off x="368899" y="368300"/>
            <a:ext cx="122682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2" name="Shape 132"/>
          <p:cNvSpPr/>
          <p:nvPr>
            <p:ph type="title"/>
          </p:nvPr>
        </p:nvSpPr>
        <p:spPr>
          <a:xfrm>
            <a:off x="368300" y="8369300"/>
            <a:ext cx="122682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3" name="Shape 133"/>
          <p:cNvSpPr/>
          <p:nvPr>
            <p:ph type="body" sz="quarter" idx="1"/>
          </p:nvPr>
        </p:nvSpPr>
        <p:spPr>
          <a:xfrm>
            <a:off x="368300" y="9017000"/>
            <a:ext cx="122682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2400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body" sz="quarter" idx="13"/>
          </p:nvPr>
        </p:nvSpPr>
        <p:spPr>
          <a:xfrm>
            <a:off x="1270000" y="4292600"/>
            <a:ext cx="104648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42" name="Shape 142"/>
          <p:cNvSpPr/>
          <p:nvPr>
            <p:ph type="body" sz="quarter" idx="14"/>
          </p:nvPr>
        </p:nvSpPr>
        <p:spPr>
          <a:xfrm>
            <a:off x="1270000" y="6362700"/>
            <a:ext cx="10464800" cy="52344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i="1"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51" name="Shape 1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Shape 22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" name="Shape 23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3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26" name="Shape 26"/>
          <p:cNvSpPr/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PROJECT</a:t>
            </a:r>
          </a:p>
        </p:txBody>
      </p:sp>
      <p:sp>
        <p:nvSpPr>
          <p:cNvPr id="27" name="Shape 27"/>
          <p:cNvSpPr/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28" name="Shape 28"/>
          <p:cNvSpPr/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29" name="Shape 29"/>
          <p:cNvSpPr/>
          <p:nvPr>
            <p:ph type="body" sz="quarter" idx="17"/>
          </p:nvPr>
        </p:nvSpPr>
        <p:spPr>
          <a:xfrm>
            <a:off x="1422400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30" name="Shape 30"/>
          <p:cNvSpPr/>
          <p:nvPr>
            <p:ph type="pic" idx="18"/>
          </p:nvPr>
        </p:nvSpPr>
        <p:spPr>
          <a:xfrm>
            <a:off x="368300" y="355600"/>
            <a:ext cx="122682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Shape 31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4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278468" y="89154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Shape 41"/>
          <p:cNvSpPr/>
          <p:nvPr/>
        </p:nvSpPr>
        <p:spPr>
          <a:xfrm>
            <a:off x="5256995" y="8902700"/>
            <a:ext cx="1" cy="592215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" name="Shape 42"/>
          <p:cNvSpPr/>
          <p:nvPr/>
        </p:nvSpPr>
        <p:spPr>
          <a:xfrm>
            <a:off x="278468" y="7188200"/>
            <a:ext cx="12446932" cy="2"/>
          </a:xfrm>
          <a:prstGeom prst="line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Shape 43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4" name="Shape 44"/>
          <p:cNvSpPr/>
          <p:nvPr>
            <p:ph type="body" sz="quarter" idx="13"/>
          </p:nvPr>
        </p:nvSpPr>
        <p:spPr>
          <a:xfrm>
            <a:off x="6359707" y="8877300"/>
            <a:ext cx="1189179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NAME</a:t>
            </a:r>
          </a:p>
        </p:txBody>
      </p:sp>
      <p:sp>
        <p:nvSpPr>
          <p:cNvPr id="45" name="Shape 45"/>
          <p:cNvSpPr/>
          <p:nvPr>
            <p:ph type="body" sz="quarter" idx="14"/>
          </p:nvPr>
        </p:nvSpPr>
        <p:spPr>
          <a:xfrm>
            <a:off x="339854" y="7197750"/>
            <a:ext cx="935432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PROJECT</a:t>
            </a:r>
          </a:p>
        </p:txBody>
      </p:sp>
      <p:sp>
        <p:nvSpPr>
          <p:cNvPr id="46" name="Shape 46"/>
          <p:cNvSpPr/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47" name="Shape 47"/>
          <p:cNvSpPr/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cap="all" sz="1800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Client</a:t>
            </a:r>
          </a:p>
        </p:txBody>
      </p:sp>
      <p:sp>
        <p:nvSpPr>
          <p:cNvPr id="48" name="Shape 48"/>
          <p:cNvSpPr/>
          <p:nvPr>
            <p:ph type="body" sz="quarter" idx="17"/>
          </p:nvPr>
        </p:nvSpPr>
        <p:spPr>
          <a:xfrm>
            <a:off x="1419408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49" name="Shape 49"/>
          <p:cNvSpPr/>
          <p:nvPr>
            <p:ph type="pic" sz="half" idx="18"/>
          </p:nvPr>
        </p:nvSpPr>
        <p:spPr>
          <a:xfrm>
            <a:off x="3683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0" name="Shape 50"/>
          <p:cNvSpPr/>
          <p:nvPr>
            <p:ph type="pic" sz="quarter" idx="19"/>
          </p:nvPr>
        </p:nvSpPr>
        <p:spPr>
          <a:xfrm>
            <a:off x="5295900" y="3683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Shape 51"/>
          <p:cNvSpPr/>
          <p:nvPr>
            <p:ph type="pic" sz="quarter" idx="20"/>
          </p:nvPr>
        </p:nvSpPr>
        <p:spPr>
          <a:xfrm>
            <a:off x="5295900" y="37719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Shape 52"/>
          <p:cNvSpPr/>
          <p:nvPr>
            <p:ph type="pic" sz="half" idx="21"/>
          </p:nvPr>
        </p:nvSpPr>
        <p:spPr>
          <a:xfrm>
            <a:off x="77851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cap="all" sz="42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 sz="4500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pic" sz="half" idx="13"/>
          </p:nvPr>
        </p:nvSpPr>
        <p:spPr>
          <a:xfrm>
            <a:off x="6921500" y="1354541"/>
            <a:ext cx="5156200" cy="703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1" name="Shape 71"/>
          <p:cNvSpPr/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cap="all" sz="6500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sz="quarter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7645400" y="2768600"/>
            <a:ext cx="42926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sz="half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352743" y="9474200"/>
            <a:ext cx="312014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40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Passé Simple </a:t>
            </a:r>
          </a:p>
        </p:txBody>
      </p:sp>
      <p:sp>
        <p:nvSpPr>
          <p:cNvPr id="168" name="Shape 168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So, finir would be: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je finis</a:t>
            </a:r>
          </a:p>
          <a:p>
            <a:pPr>
              <a:buBlip>
                <a:blip r:embed="rId2"/>
              </a:buBlip>
            </a:pPr>
            <a:r>
              <a:t>tu finis</a:t>
            </a:r>
          </a:p>
          <a:p>
            <a:pPr>
              <a:buBlip>
                <a:blip r:embed="rId2"/>
              </a:buBlip>
            </a:pPr>
            <a:r>
              <a:t>il finit</a:t>
            </a:r>
          </a:p>
          <a:p>
            <a:pPr>
              <a:buBlip>
                <a:blip r:embed="rId2"/>
              </a:buBlip>
            </a:pPr>
            <a:r>
              <a:t>nous finîmes</a:t>
            </a:r>
          </a:p>
          <a:p>
            <a:pPr>
              <a:buBlip>
                <a:blip r:embed="rId2"/>
              </a:buBlip>
            </a:pPr>
            <a:r>
              <a:t>vous finites</a:t>
            </a:r>
          </a:p>
          <a:p>
            <a:pPr>
              <a:buBlip>
                <a:blip r:embed="rId2"/>
              </a:buBlip>
            </a:pPr>
            <a:r>
              <a:t>ils finirent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>
                <a:solidFill>
                  <a:srgbClr val="558AAB"/>
                </a:solidFill>
              </a:defRPr>
            </a:pPr>
            <a:r>
              <a:t>Day 3:  RE verbs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just like the other two, find your past participle.</a:t>
            </a:r>
          </a:p>
          <a:p>
            <a:pPr lvl="1">
              <a:buBlip>
                <a:blip r:embed="rId2"/>
              </a:buBlip>
            </a:pPr>
            <a:r>
              <a:t>re- u</a:t>
            </a:r>
          </a:p>
          <a:p>
            <a:pPr lvl="1">
              <a:buBlip>
                <a:blip r:embed="rId2"/>
              </a:buBlip>
            </a:pPr>
            <a:r>
              <a:t>j’ai mordu - mordu</a:t>
            </a:r>
          </a:p>
          <a:p>
            <a:pPr lvl="1">
              <a:buBlip>
                <a:blip r:embed="rId2"/>
              </a:buBlip>
            </a:pPr>
            <a:r>
              <a:t>tu as tordu - tordu</a:t>
            </a:r>
          </a:p>
          <a:p>
            <a:pPr lvl="1">
              <a:buBlip>
                <a:blip r:embed="rId2"/>
              </a:buBlip>
            </a:pPr>
            <a:r>
              <a:t>il a répondu - répondu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Replace it with the following endings:</a:t>
            </a:r>
          </a:p>
        </p:txBody>
      </p:sp>
      <p:sp>
        <p:nvSpPr>
          <p:cNvPr id="202" name="Shape 20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us</a:t>
            </a:r>
          </a:p>
          <a:p>
            <a:pPr>
              <a:buBlip>
                <a:blip r:embed="rId2"/>
              </a:buBlip>
            </a:pPr>
            <a:r>
              <a:t>us</a:t>
            </a:r>
          </a:p>
          <a:p>
            <a:pPr>
              <a:buBlip>
                <a:blip r:embed="rId2"/>
              </a:buBlip>
            </a:pPr>
            <a:r>
              <a:t>ut</a:t>
            </a:r>
          </a:p>
          <a:p>
            <a:pPr>
              <a:buBlip>
                <a:blip r:embed="rId2"/>
              </a:buBlip>
            </a:pPr>
            <a:r>
              <a:t>ûmes</a:t>
            </a:r>
          </a:p>
          <a:p>
            <a:pPr>
              <a:buBlip>
                <a:blip r:embed="rId2"/>
              </a:buBlip>
            </a:pPr>
            <a:r>
              <a:t>ûtes</a:t>
            </a:r>
          </a:p>
          <a:p>
            <a:pPr>
              <a:buBlip>
                <a:blip r:embed="rId2"/>
              </a:buBlip>
            </a:pPr>
            <a:r>
              <a:t>urent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mordre: to bite</a:t>
            </a:r>
          </a:p>
        </p:txBody>
      </p:sp>
      <p:sp>
        <p:nvSpPr>
          <p:cNvPr id="205" name="Shape 2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j’ai mordu - je mordus</a:t>
            </a:r>
          </a:p>
          <a:p>
            <a:pPr>
              <a:buBlip>
                <a:blip r:embed="rId2"/>
              </a:buBlip>
            </a:pPr>
            <a:r>
              <a:t>Tu as mordu - tu mordus</a:t>
            </a:r>
          </a:p>
          <a:p>
            <a:pPr>
              <a:buBlip>
                <a:blip r:embed="rId2"/>
              </a:buBlip>
            </a:pPr>
            <a:r>
              <a:t>il a mordu - il mordut</a:t>
            </a:r>
          </a:p>
          <a:p>
            <a:pPr>
              <a:buBlip>
                <a:blip r:embed="rId2"/>
              </a:buBlip>
            </a:pPr>
            <a:r>
              <a:t>nous avons mordu - nous mordûmes</a:t>
            </a:r>
          </a:p>
          <a:p>
            <a:pPr>
              <a:buBlip>
                <a:blip r:embed="rId2"/>
              </a:buBlip>
            </a:pPr>
            <a:r>
              <a:t>vous avez mordu - vous mordûmes</a:t>
            </a:r>
          </a:p>
          <a:p>
            <a:pPr>
              <a:buBlip>
                <a:blip r:embed="rId2"/>
              </a:buBlip>
            </a:pPr>
            <a:r>
              <a:t>ils ont mordu - ils mordurent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Day 4:  Patterned irregulars</a:t>
            </a:r>
          </a:p>
        </p:txBody>
      </p:sp>
      <p:sp>
        <p:nvSpPr>
          <p:cNvPr id="208" name="Shape 2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/>
            <a:r>
              <a:t>What is a patterned irregular?</a:t>
            </a:r>
          </a:p>
          <a:p>
            <a:pPr lvl="1"/>
            <a:r>
              <a:t>It is a verb that has an irregular past participle, but still follows the pattern we have learned.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Several of them</a:t>
            </a:r>
          </a:p>
        </p:txBody>
      </p:sp>
      <p:sp>
        <p:nvSpPr>
          <p:cNvPr id="211" name="Shape 2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graphicFrame>
        <p:nvGraphicFramePr>
          <p:cNvPr id="212" name="Table 212"/>
          <p:cNvGraphicFramePr/>
          <p:nvPr/>
        </p:nvGraphicFramePr>
        <p:xfrm>
          <a:off x="1390046" y="2711450"/>
          <a:ext cx="10237408" cy="62230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5112353"/>
                <a:gridCol w="5112353"/>
              </a:tblGrid>
              <a:tr h="62103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Verb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 P.P.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2103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avoir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6E5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eu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6E5DA">
                        <a:alpha val="60000"/>
                      </a:srgbClr>
                    </a:solidFill>
                  </a:tcPr>
                </a:tc>
              </a:tr>
              <a:tr h="62103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Devoir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Du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2103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pouvoir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6E5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pu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6E5DA">
                        <a:alpha val="60000"/>
                      </a:srgbClr>
                    </a:solidFill>
                  </a:tcPr>
                </a:tc>
              </a:tr>
              <a:tr h="62103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vouloir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voulu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2103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boire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6E5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bu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6E5DA">
                        <a:alpha val="60000"/>
                      </a:srgbClr>
                    </a:solidFill>
                  </a:tcPr>
                </a:tc>
              </a:tr>
              <a:tr h="62103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croire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cru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2103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voir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6E5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vu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6E5DA">
                        <a:alpha val="60000"/>
                      </a:srgbClr>
                    </a:solidFill>
                  </a:tcPr>
                </a:tc>
              </a:tr>
              <a:tr h="62103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savoir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su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621030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vivre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6E5DA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vécu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  <a:lnB w="12700">
                      <a:solidFill>
                        <a:srgbClr val="FFFFFF"/>
                      </a:solidFill>
                      <a:miter lim="400000"/>
                    </a:lnB>
                    <a:solidFill>
                      <a:srgbClr val="E6E5DA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few others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Mettre: to put on                             P.P.: mis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rule</a:t>
            </a:r>
          </a:p>
        </p:txBody>
      </p:sp>
      <p:sp>
        <p:nvSpPr>
          <p:cNvPr id="218" name="Shape 2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If you’re using an irregular past participle, look at the last letter.</a:t>
            </a:r>
          </a:p>
          <a:p>
            <a:pPr lvl="1">
              <a:buBlip>
                <a:blip r:embed="rId2"/>
              </a:buBlip>
            </a:pPr>
            <a:r>
              <a:t>If the last letter is u, use the re endings</a:t>
            </a:r>
          </a:p>
          <a:p>
            <a:pPr lvl="1">
              <a:buBlip>
                <a:blip r:embed="rId2"/>
              </a:buBlip>
            </a:pPr>
            <a:r>
              <a:t>if it is I, use the ir endings</a:t>
            </a:r>
          </a:p>
          <a:p>
            <a:pPr lvl="1">
              <a:buBlip>
                <a:blip r:embed="rId2"/>
              </a:buBlip>
            </a:pPr>
            <a:r>
              <a:t>if it is é, use the er endings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Day 5:  Real Irregulars</a:t>
            </a:r>
          </a:p>
        </p:txBody>
      </p:sp>
      <p:sp>
        <p:nvSpPr>
          <p:cNvPr id="221" name="Shape 2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These are the ones you just need to know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prendre (comprendre, surprendre)</a:t>
            </a:r>
          </a:p>
        </p:txBody>
      </p:sp>
      <p:sp>
        <p:nvSpPr>
          <p:cNvPr id="224" name="Shape 2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pr is your stem, it takes the ir verb endings</a:t>
            </a:r>
          </a:p>
          <a:p>
            <a:pPr marL="39115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pris</a:t>
            </a:r>
          </a:p>
          <a:p>
            <a:pPr marL="39115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pris</a:t>
            </a:r>
          </a:p>
          <a:p>
            <a:pPr marL="39115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prit</a:t>
            </a:r>
          </a:p>
          <a:p>
            <a:pPr marL="39115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prîmes</a:t>
            </a:r>
          </a:p>
          <a:p>
            <a:pPr marL="39115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prîtes </a:t>
            </a:r>
          </a:p>
          <a:p>
            <a:pPr marL="39115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prirent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Objective: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SWBAT form and accurately use the academic past tense.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faire</a:t>
            </a:r>
          </a:p>
        </p:txBody>
      </p:sp>
      <p:sp>
        <p:nvSpPr>
          <p:cNvPr id="227" name="Shape 2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BE CAREFUL!!!! Your stem is fi and it takes ir endings</a:t>
            </a:r>
          </a:p>
          <a:p>
            <a:pPr marL="39115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fis</a:t>
            </a:r>
          </a:p>
          <a:p>
            <a:pPr marL="39115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fis</a:t>
            </a:r>
          </a:p>
          <a:p>
            <a:pPr marL="39115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fit</a:t>
            </a:r>
          </a:p>
          <a:p>
            <a:pPr marL="39115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fîmes</a:t>
            </a:r>
          </a:p>
          <a:p>
            <a:pPr marL="39115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fîtes</a:t>
            </a:r>
          </a:p>
          <a:p>
            <a:pPr marL="39115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firent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être</a:t>
            </a:r>
          </a:p>
        </p:txBody>
      </p:sp>
      <p:sp>
        <p:nvSpPr>
          <p:cNvPr id="230" name="Shape 2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2260" indent="-302260" defTabSz="397256">
              <a:spcBef>
                <a:spcPts val="2100"/>
              </a:spcBef>
              <a:buBlip>
                <a:blip r:embed="rId2"/>
              </a:buBlip>
              <a:defRPr sz="2448"/>
            </a:pPr>
            <a:r>
              <a:t>THIS IS THE DIFFICULT ONE</a:t>
            </a:r>
          </a:p>
          <a:p>
            <a:pPr marL="302260" indent="-302260" defTabSz="397256">
              <a:spcBef>
                <a:spcPts val="2100"/>
              </a:spcBef>
              <a:buBlip>
                <a:blip r:embed="rId2"/>
              </a:buBlip>
              <a:defRPr sz="2448"/>
            </a:pPr>
          </a:p>
          <a:p>
            <a:pPr marL="302260" indent="-302260" defTabSz="397256">
              <a:spcBef>
                <a:spcPts val="2100"/>
              </a:spcBef>
              <a:buBlip>
                <a:blip r:embed="rId2"/>
              </a:buBlip>
              <a:defRPr sz="2448"/>
            </a:pPr>
            <a:r>
              <a:t>fu- the stem</a:t>
            </a:r>
          </a:p>
          <a:p>
            <a:pPr marL="302260" indent="-302260" defTabSz="397256">
              <a:spcBef>
                <a:spcPts val="2100"/>
              </a:spcBef>
              <a:buBlip>
                <a:blip r:embed="rId2"/>
              </a:buBlip>
              <a:defRPr sz="2448"/>
            </a:pPr>
            <a:r>
              <a:t>je fus</a:t>
            </a:r>
          </a:p>
          <a:p>
            <a:pPr marL="302260" indent="-302260" defTabSz="397256">
              <a:spcBef>
                <a:spcPts val="2100"/>
              </a:spcBef>
              <a:buBlip>
                <a:blip r:embed="rId2"/>
              </a:buBlip>
              <a:defRPr sz="2448"/>
            </a:pPr>
            <a:r>
              <a:t>tu fus</a:t>
            </a:r>
          </a:p>
          <a:p>
            <a:pPr marL="302260" indent="-302260" defTabSz="397256">
              <a:spcBef>
                <a:spcPts val="2100"/>
              </a:spcBef>
              <a:buBlip>
                <a:blip r:embed="rId2"/>
              </a:buBlip>
              <a:defRPr sz="2448"/>
            </a:pPr>
            <a:r>
              <a:t>il fut</a:t>
            </a:r>
          </a:p>
          <a:p>
            <a:pPr marL="302260" indent="-302260" defTabSz="397256">
              <a:spcBef>
                <a:spcPts val="2100"/>
              </a:spcBef>
              <a:buBlip>
                <a:blip r:embed="rId2"/>
              </a:buBlip>
              <a:defRPr sz="2448"/>
            </a:pPr>
            <a:r>
              <a:t>nous fûmes</a:t>
            </a:r>
          </a:p>
          <a:p>
            <a:pPr marL="302260" indent="-302260" defTabSz="397256">
              <a:spcBef>
                <a:spcPts val="2100"/>
              </a:spcBef>
              <a:buBlip>
                <a:blip r:embed="rId2"/>
              </a:buBlip>
              <a:defRPr sz="2448"/>
            </a:pPr>
            <a:r>
              <a:t>vous fûtes</a:t>
            </a:r>
          </a:p>
          <a:p>
            <a:pPr marL="302260" indent="-302260" defTabSz="397256">
              <a:spcBef>
                <a:spcPts val="2100"/>
              </a:spcBef>
              <a:buBlip>
                <a:blip r:embed="rId2"/>
              </a:buBlip>
              <a:defRPr sz="2448"/>
            </a:pPr>
            <a:r>
              <a:t>ils furent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Tenir: to hold </a:t>
            </a:r>
          </a:p>
        </p:txBody>
      </p:sp>
      <p:sp>
        <p:nvSpPr>
          <p:cNvPr id="233" name="Shape 2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tins</a:t>
            </a:r>
          </a:p>
          <a:p>
            <a:pPr>
              <a:buBlip>
                <a:blip r:embed="rId2"/>
              </a:buBlip>
            </a:pPr>
            <a:r>
              <a:t>tins</a:t>
            </a:r>
          </a:p>
          <a:p>
            <a:pPr>
              <a:buBlip>
                <a:blip r:embed="rId2"/>
              </a:buBlip>
            </a:pPr>
            <a:r>
              <a:t>tint</a:t>
            </a:r>
          </a:p>
          <a:p>
            <a:pPr>
              <a:buBlip>
                <a:blip r:embed="rId2"/>
              </a:buBlip>
            </a:pPr>
            <a:r>
              <a:t>tinmes</a:t>
            </a:r>
          </a:p>
          <a:p>
            <a:pPr>
              <a:buBlip>
                <a:blip r:embed="rId2"/>
              </a:buBlip>
            </a:pPr>
            <a:r>
              <a:t>tintes</a:t>
            </a:r>
          </a:p>
          <a:p>
            <a:pPr>
              <a:buBlip>
                <a:blip r:embed="rId2"/>
              </a:buBlip>
            </a:pPr>
            <a:r>
              <a:t>tinrent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Others like it:</a:t>
            </a:r>
          </a:p>
        </p:txBody>
      </p:sp>
      <p:sp>
        <p:nvSpPr>
          <p:cNvPr id="236" name="Shape 2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soutenir: to sustain</a:t>
            </a:r>
          </a:p>
          <a:p>
            <a:pPr>
              <a:buBlip>
                <a:blip r:embed="rId2"/>
              </a:buBlip>
            </a:pPr>
            <a:r>
              <a:t>se tenir: to stand</a:t>
            </a:r>
          </a:p>
          <a:p>
            <a:pPr>
              <a:buBlip>
                <a:blip r:embed="rId2"/>
              </a:buBlip>
            </a:pPr>
            <a:r>
              <a:t>maintenir: to maintain</a:t>
            </a:r>
          </a:p>
          <a:p>
            <a:pPr>
              <a:buBlip>
                <a:blip r:embed="rId2"/>
              </a:buBlip>
            </a:pPr>
            <a:r>
              <a:t>venir (change the t to a v): to come from</a:t>
            </a:r>
          </a:p>
          <a:p>
            <a:pPr>
              <a:buBlip>
                <a:blip r:embed="rId2"/>
              </a:buBlip>
            </a:pPr>
            <a:r>
              <a:t>souvenir: to remember</a:t>
            </a:r>
          </a:p>
          <a:p>
            <a:pPr>
              <a:buBlip>
                <a:blip r:embed="rId2"/>
              </a:buBlip>
            </a:pPr>
            <a:r>
              <a:t>prevenir: to warn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the passé simple?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Well, it means the same thing as the «passé composé. »</a:t>
            </a:r>
          </a:p>
          <a:p>
            <a:pPr lvl="1">
              <a:buBlip>
                <a:blip r:embed="rId2"/>
              </a:buBlip>
            </a:pPr>
            <a:r>
              <a:t>PC/ PS = ‘ed’ form of the verb.</a:t>
            </a:r>
          </a:p>
          <a:p>
            <a:pPr lvl="1">
              <a:buBlip>
                <a:blip r:embed="rId2"/>
              </a:buBlip>
            </a:pPr>
            <a:r>
              <a:t>I believed</a:t>
            </a:r>
          </a:p>
          <a:p>
            <a:pPr lvl="1">
              <a:buBlip>
                <a:blip r:embed="rId2"/>
              </a:buBlip>
            </a:pPr>
            <a:r>
              <a:t>I helped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Forming the Passé Simple</a:t>
            </a:r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The first piece you need to find is the past participle from the passé composé</a:t>
            </a:r>
          </a:p>
          <a:p>
            <a:pPr lvl="1">
              <a:buBlip>
                <a:blip r:embed="rId2"/>
              </a:buBlip>
            </a:pPr>
            <a:r>
              <a:t>J’ai regardé -   regardé</a:t>
            </a:r>
          </a:p>
          <a:p>
            <a:pPr lvl="1">
              <a:buBlip>
                <a:blip r:embed="rId2"/>
              </a:buBlip>
            </a:pPr>
            <a:r>
              <a:t>il a trouvé- trouvé</a:t>
            </a:r>
          </a:p>
          <a:p>
            <a:pPr lvl="1">
              <a:buBlip>
                <a:blip r:embed="rId2"/>
              </a:buBlip>
            </a:pPr>
            <a:r>
              <a:t>nous avons quitté - quitté</a:t>
            </a:r>
          </a:p>
          <a:p>
            <a:pPr>
              <a:buBlip>
                <a:blip r:embed="rId2"/>
              </a:buBlip>
            </a:pPr>
            <a:r>
              <a:t>This rule is more helpful for what we are doing next.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569200" y="2705100"/>
            <a:ext cx="4432300" cy="5854700"/>
          </a:xfrm>
          <a:prstGeom prst="rect">
            <a:avLst/>
          </a:prstGeom>
        </p:spPr>
      </p:pic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 er verbs</a:t>
            </a:r>
          </a:p>
        </p:txBody>
      </p:sp>
      <p:sp>
        <p:nvSpPr>
          <p:cNvPr id="181" name="Shape 181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65759" indent="-365759" defTabSz="560831">
              <a:spcBef>
                <a:spcPts val="2600"/>
              </a:spcBef>
              <a:buBlip>
                <a:blip r:embed="rId3"/>
              </a:buBlip>
              <a:defRPr sz="2880"/>
            </a:pPr>
            <a:r>
              <a:t>Write your past participle.  Switch out the ending for:</a:t>
            </a:r>
          </a:p>
          <a:p>
            <a:pPr marL="365759" indent="-365759" defTabSz="560831">
              <a:spcBef>
                <a:spcPts val="2600"/>
              </a:spcBef>
              <a:buBlip>
                <a:blip r:embed="rId3"/>
              </a:buBlip>
              <a:defRPr sz="2880"/>
            </a:pPr>
            <a:r>
              <a:t>ai</a:t>
            </a:r>
          </a:p>
          <a:p>
            <a:pPr marL="365759" indent="-365759" defTabSz="560831">
              <a:spcBef>
                <a:spcPts val="2600"/>
              </a:spcBef>
              <a:buBlip>
                <a:blip r:embed="rId3"/>
              </a:buBlip>
              <a:defRPr sz="2880"/>
            </a:pPr>
            <a:r>
              <a:t>as</a:t>
            </a:r>
          </a:p>
          <a:p>
            <a:pPr marL="365759" indent="-365759" defTabSz="560831">
              <a:spcBef>
                <a:spcPts val="2600"/>
              </a:spcBef>
              <a:buBlip>
                <a:blip r:embed="rId3"/>
              </a:buBlip>
              <a:defRPr sz="2880"/>
            </a:pPr>
            <a:r>
              <a:t>a</a:t>
            </a:r>
          </a:p>
          <a:p>
            <a:pPr marL="365759" indent="-365759" defTabSz="560831">
              <a:spcBef>
                <a:spcPts val="2600"/>
              </a:spcBef>
              <a:buBlip>
                <a:blip r:embed="rId3"/>
              </a:buBlip>
              <a:defRPr sz="2880"/>
            </a:pPr>
            <a:r>
              <a:t>âmes</a:t>
            </a:r>
          </a:p>
          <a:p>
            <a:pPr marL="365759" indent="-365759" defTabSz="560831">
              <a:spcBef>
                <a:spcPts val="2600"/>
              </a:spcBef>
              <a:buBlip>
                <a:blip r:embed="rId3"/>
              </a:buBlip>
              <a:defRPr sz="2880"/>
            </a:pPr>
            <a:r>
              <a:t>ates</a:t>
            </a:r>
          </a:p>
          <a:p>
            <a:pPr marL="365759" indent="-365759" defTabSz="560831">
              <a:spcBef>
                <a:spcPts val="2600"/>
              </a:spcBef>
              <a:buBlip>
                <a:blip r:embed="rId3"/>
              </a:buBlip>
              <a:defRPr sz="2880"/>
            </a:pPr>
            <a:r>
              <a:t>èrent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So, the verb penser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j’ai pensé - pensé</a:t>
            </a:r>
          </a:p>
          <a:p>
            <a:pPr lvl="1" marL="78231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je pensAI</a:t>
            </a:r>
          </a:p>
          <a:p>
            <a:pPr lvl="1" marL="78231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tu pensAS</a:t>
            </a:r>
          </a:p>
          <a:p>
            <a:pPr lvl="1" marL="78231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il pensA</a:t>
            </a:r>
          </a:p>
          <a:p>
            <a:pPr lvl="1" marL="78231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nous pensAMES</a:t>
            </a:r>
          </a:p>
          <a:p>
            <a:pPr lvl="1" marL="78231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vous pensATES</a:t>
            </a:r>
          </a:p>
          <a:p>
            <a:pPr lvl="1" marL="78231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ils pensÈRENT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Now we can say the same thing two ways:</a:t>
            </a:r>
          </a:p>
        </p:txBody>
      </p:sp>
      <p:graphicFrame>
        <p:nvGraphicFramePr>
          <p:cNvPr id="187" name="Table 187"/>
          <p:cNvGraphicFramePr/>
          <p:nvPr/>
        </p:nvGraphicFramePr>
        <p:xfrm>
          <a:off x="660400" y="2019300"/>
          <a:ext cx="11696700" cy="776925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842000"/>
                <a:gridCol w="5842000"/>
              </a:tblGrid>
              <a:tr h="1108078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 u="sng">
                          <a:solidFill>
                            <a:srgbClr val="818181"/>
                          </a:solidFill>
                        </a:rPr>
                        <a:t>P.C.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 u="sng">
                          <a:solidFill>
                            <a:srgbClr val="818181"/>
                          </a:solidFill>
                        </a:rPr>
                        <a:t>P.S.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08078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j’ai trouvé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je trouvai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08078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tu as mangé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tu mangas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08078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il a joué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il joua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08078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nous avons frappé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nous frappâmes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08078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vous avez dansé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vous dansates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08078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ils ont sauté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ils sautèrent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>
                <a:solidFill>
                  <a:srgbClr val="558AAB"/>
                </a:solidFill>
              </a:defRPr>
            </a:pPr>
            <a:r>
              <a:t>Day 2:  Forming IR verbs</a:t>
            </a: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5802" indent="-455802" defTabSz="566674">
              <a:spcBef>
                <a:spcPts val="3100"/>
              </a:spcBef>
              <a:buBlip>
                <a:blip r:embed="rId2"/>
              </a:buBlip>
              <a:defRPr sz="3977"/>
            </a:pPr>
            <a:r>
              <a:t>IR verbs follow the same pattern.</a:t>
            </a:r>
          </a:p>
          <a:p>
            <a:pPr lvl="1" marL="886968" indent="-455802" defTabSz="566674">
              <a:spcBef>
                <a:spcPts val="3100"/>
              </a:spcBef>
              <a:buBlip>
                <a:blip r:embed="rId2"/>
              </a:buBlip>
              <a:defRPr sz="3977"/>
            </a:pPr>
            <a:r>
              <a:t>find the past participle</a:t>
            </a:r>
          </a:p>
          <a:p>
            <a:pPr lvl="2" marL="1318133" indent="-455802" defTabSz="566674">
              <a:spcBef>
                <a:spcPts val="3100"/>
              </a:spcBef>
              <a:buBlip>
                <a:blip r:embed="rId2"/>
              </a:buBlip>
              <a:defRPr sz="3977"/>
            </a:pPr>
            <a:r>
              <a:t>ir- i</a:t>
            </a:r>
          </a:p>
          <a:p>
            <a:pPr lvl="2" marL="1318133" indent="-455802" defTabSz="566674">
              <a:spcBef>
                <a:spcPts val="3100"/>
              </a:spcBef>
              <a:buBlip>
                <a:blip r:embed="rId2"/>
              </a:buBlip>
              <a:defRPr sz="3977"/>
            </a:pPr>
            <a:r>
              <a:t>j’ai minci - minci</a:t>
            </a:r>
          </a:p>
          <a:p>
            <a:pPr lvl="2" marL="1318133" indent="-455802" defTabSz="566674">
              <a:spcBef>
                <a:spcPts val="3100"/>
              </a:spcBef>
              <a:buBlip>
                <a:blip r:embed="rId2"/>
              </a:buBlip>
              <a:defRPr sz="3977"/>
            </a:pPr>
            <a:r>
              <a:t>tu as fini - fini</a:t>
            </a:r>
          </a:p>
          <a:p>
            <a:pPr lvl="2" marL="1318133" indent="-455802" defTabSz="566674">
              <a:spcBef>
                <a:spcPts val="3100"/>
              </a:spcBef>
              <a:buBlip>
                <a:blip r:embed="rId2"/>
              </a:buBlip>
              <a:defRPr sz="3977"/>
            </a:pPr>
            <a:r>
              <a:t>il a guéri - guéri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 rid of the I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115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Your endings are</a:t>
            </a:r>
          </a:p>
          <a:p>
            <a:pPr lvl="1" marL="78231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is</a:t>
            </a:r>
          </a:p>
          <a:p>
            <a:pPr lvl="1" marL="78231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is</a:t>
            </a:r>
          </a:p>
          <a:p>
            <a:pPr lvl="1" marL="78231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it</a:t>
            </a:r>
          </a:p>
          <a:p>
            <a:pPr lvl="1" marL="78231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îmes</a:t>
            </a:r>
          </a:p>
          <a:p>
            <a:pPr lvl="1" marL="78231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ites</a:t>
            </a:r>
          </a:p>
          <a:p>
            <a:pPr lvl="1" marL="782319" indent="-39115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t>irent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