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rgbClr val="375A7D"/>
          </a:solidFill>
        </a:fill>
      </a:tcStyle>
    </a:wholeTbl>
    <a:band2H>
      <a:tcTxStyle b="def" i="def"/>
      <a:tcStyle>
        <a:tcBdr/>
        <a:fill>
          <a:solidFill>
            <a:srgbClr val="3B749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rgbClr val="53D5FD"/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53D5FD"/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53D5FD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A0A0A">
              <a:alpha val="92000"/>
            </a:srgbClr>
          </a:solidFill>
        </a:fill>
      </a:tcStyle>
    </a:band2H>
    <a:firstCo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635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EDFF">
              <a:alpha val="24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2">
              <a:satOff val="-5186"/>
              <a:lumOff val="-1238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satOff val="-5186"/>
              <a:lumOff val="-2840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6D6D6D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080">
              <a:alpha val="3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1B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D26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chemeClr val="accent2">
            <a:satOff val="44164"/>
            <a:lumOff val="14231"/>
          </a:schemeClr>
        </a:fontRef>
        <a:schemeClr val="accent2">
          <a:satOff val="44164"/>
          <a:lumOff val="14231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7" name="Shape 13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60400" y="4292600"/>
            <a:ext cx="11684000" cy="2222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660400" y="3416300"/>
            <a:ext cx="11684000" cy="8890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pic" sz="half" idx="13"/>
          </p:nvPr>
        </p:nvSpPr>
        <p:spPr>
          <a:xfrm>
            <a:off x="6502400" y="4879052"/>
            <a:ext cx="6502400" cy="48768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4" name="Shape 94"/>
          <p:cNvSpPr/>
          <p:nvPr>
            <p:ph type="pic" sz="half" idx="14"/>
          </p:nvPr>
        </p:nvSpPr>
        <p:spPr>
          <a:xfrm>
            <a:off x="6502400" y="0"/>
            <a:ext cx="6502400" cy="4876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5" name="Shape 95"/>
          <p:cNvSpPr/>
          <p:nvPr>
            <p:ph type="pic" idx="15"/>
          </p:nvPr>
        </p:nvSpPr>
        <p:spPr>
          <a:xfrm>
            <a:off x="0" y="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6" name="Shape 9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body" sz="quarter" idx="13"/>
          </p:nvPr>
        </p:nvSpPr>
        <p:spPr>
          <a:xfrm>
            <a:off x="1270000" y="6362700"/>
            <a:ext cx="10464800" cy="520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04" name="Shape 104"/>
          <p:cNvSpPr/>
          <p:nvPr>
            <p:ph type="body" sz="quarter" idx="14"/>
          </p:nvPr>
        </p:nvSpPr>
        <p:spPr>
          <a:xfrm>
            <a:off x="1270000" y="4248150"/>
            <a:ext cx="10464800" cy="723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05" name="Shape 10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body" sz="quarter" idx="13"/>
          </p:nvPr>
        </p:nvSpPr>
        <p:spPr>
          <a:xfrm>
            <a:off x="1270000" y="2959100"/>
            <a:ext cx="10464800" cy="5207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13" name="Shape 113"/>
          <p:cNvSpPr/>
          <p:nvPr>
            <p:ph type="body" sz="quarter" idx="14"/>
          </p:nvPr>
        </p:nvSpPr>
        <p:spPr>
          <a:xfrm>
            <a:off x="1270000" y="1346200"/>
            <a:ext cx="10464800" cy="723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14" name="Shape 114"/>
          <p:cNvSpPr/>
          <p:nvPr>
            <p:ph type="pic" idx="15"/>
          </p:nvPr>
        </p:nvSpPr>
        <p:spPr>
          <a:xfrm>
            <a:off x="-19050" y="3613150"/>
            <a:ext cx="13004800" cy="613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5" name="Shape 1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3" name="Shape 1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pic" idx="13"/>
          </p:nvPr>
        </p:nvSpPr>
        <p:spPr>
          <a:xfrm>
            <a:off x="0" y="2717800"/>
            <a:ext cx="13004800" cy="7035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1" name="Shape 31"/>
          <p:cNvSpPr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/>
            <a:r>
              <a:t>Title Text</a:t>
            </a:r>
          </a:p>
        </p:txBody>
      </p:sp>
      <p:sp>
        <p:nvSpPr>
          <p:cNvPr id="32" name="Shape 32"/>
          <p:cNvSpPr/>
          <p:nvPr>
            <p:ph type="body" sz="quarter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660400" y="3759200"/>
            <a:ext cx="11684000" cy="2222500"/>
          </a:xfrm>
          <a:prstGeom prst="rect">
            <a:avLst/>
          </a:prstGeom>
        </p:spPr>
        <p:txBody>
          <a:bodyPr anchor="ctr"/>
          <a:lstStyle>
            <a:lvl1pPr>
              <a:defRPr spc="992" sz="6200"/>
            </a:lvl1pPr>
          </a:lstStyle>
          <a:p>
            <a:pPr/>
            <a:r>
              <a:t>Title Text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pic" idx="13"/>
          </p:nvPr>
        </p:nvSpPr>
        <p:spPr>
          <a:xfrm>
            <a:off x="6496050" y="635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9" name="Shape 49"/>
          <p:cNvSpPr/>
          <p:nvPr>
            <p:ph type="title"/>
          </p:nvPr>
        </p:nvSpPr>
        <p:spPr>
          <a:xfrm>
            <a:off x="546100" y="4305300"/>
            <a:ext cx="5410200" cy="29845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0" name="Shape 50"/>
          <p:cNvSpPr/>
          <p:nvPr>
            <p:ph type="body" sz="quarter" idx="1"/>
          </p:nvPr>
        </p:nvSpPr>
        <p:spPr>
          <a:xfrm>
            <a:off x="546100" y="3429000"/>
            <a:ext cx="5410200" cy="889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hape 5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hape 5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6" name="Shape 76"/>
          <p:cNvSpPr/>
          <p:nvPr>
            <p:ph type="title"/>
          </p:nvPr>
        </p:nvSpPr>
        <p:spPr>
          <a:xfrm>
            <a:off x="660400" y="609600"/>
            <a:ext cx="5080000" cy="1854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" name="Shape 77"/>
          <p:cNvSpPr/>
          <p:nvPr>
            <p:ph type="body" sz="half" idx="1"/>
          </p:nvPr>
        </p:nvSpPr>
        <p:spPr>
          <a:xfrm>
            <a:off x="660400" y="2819400"/>
            <a:ext cx="5080000" cy="6057900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3200"/>
              </a:spcBef>
              <a:defRPr sz="3000"/>
            </a:lvl1pPr>
            <a:lvl2pPr marL="787400" indent="-393700">
              <a:spcBef>
                <a:spcPts val="3200"/>
              </a:spcBef>
              <a:defRPr sz="3000"/>
            </a:lvl2pPr>
            <a:lvl3pPr marL="1181100" indent="-393700">
              <a:spcBef>
                <a:spcPts val="3200"/>
              </a:spcBef>
              <a:defRPr sz="3000"/>
            </a:lvl3pPr>
            <a:lvl4pPr marL="1574800" indent="-393700">
              <a:spcBef>
                <a:spcPts val="3200"/>
              </a:spcBef>
              <a:defRPr sz="3000"/>
            </a:lvl4pPr>
            <a:lvl5pPr marL="1968500" indent="-393700">
              <a:spcBef>
                <a:spcPts val="3200"/>
              </a:spcBef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hape 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body" idx="1"/>
          </p:nvPr>
        </p:nvSpPr>
        <p:spPr>
          <a:xfrm>
            <a:off x="660400" y="1511300"/>
            <a:ext cx="11684000" cy="67183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60400" y="609600"/>
            <a:ext cx="11684000" cy="142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60400" y="2019300"/>
            <a:ext cx="11684000" cy="671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897" y="9258300"/>
            <a:ext cx="352045" cy="4191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titleStyle>
    <p:bodyStyle>
      <a:lvl1pPr marL="4699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9398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14097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18796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23495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28194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32893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37592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42291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 Plus que Parfait</a:t>
            </a:r>
          </a:p>
        </p:txBody>
      </p:sp>
      <p:sp>
        <p:nvSpPr>
          <p:cNvPr id="140" name="Shape 140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last grammatical concept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So, let’s try a few</a:t>
            </a:r>
          </a:p>
        </p:txBody>
      </p:sp>
      <p:sp>
        <p:nvSpPr>
          <p:cNvPr id="191" name="Shape 19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 had eaten.</a:t>
            </a:r>
          </a:p>
          <a:p>
            <a:pPr lvl="1"/>
            <a:r>
              <a:t>J’avais mangé</a:t>
            </a:r>
          </a:p>
          <a:p>
            <a:pPr/>
            <a:r>
              <a:t>He had gone down</a:t>
            </a:r>
          </a:p>
          <a:p>
            <a:pPr lvl="1"/>
            <a:r>
              <a:t>Il était descendu</a:t>
            </a:r>
          </a:p>
          <a:p>
            <a:pPr/>
            <a:r>
              <a:t>He had studied</a:t>
            </a:r>
          </a:p>
          <a:p>
            <a:pPr lvl="1"/>
            <a:r>
              <a:t>Il avait étudié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Little Rule to remember</a:t>
            </a:r>
          </a:p>
        </p:txBody>
      </p:sp>
      <p:sp>
        <p:nvSpPr>
          <p:cNvPr id="194" name="Shape 19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If you have an être verb and you are referring to a girl, you add an e to your Past Participle.  </a:t>
            </a:r>
          </a:p>
          <a:p>
            <a:pPr/>
            <a:r>
              <a:t>More than one girl, es</a:t>
            </a:r>
          </a:p>
          <a:p>
            <a:pPr/>
            <a:r>
              <a:t>More than one guy, 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Obj:</a:t>
            </a:r>
          </a:p>
        </p:txBody>
      </p:sp>
      <p:sp>
        <p:nvSpPr>
          <p:cNvPr id="143" name="Shape 1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SWBAT state what they have/ had done in a specific housing situation.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does it mean?</a:t>
            </a:r>
          </a:p>
        </p:txBody>
      </p:sp>
      <p:sp>
        <p:nvSpPr>
          <p:cNvPr id="146" name="Shape 1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Some call it ‘paster than past’</a:t>
            </a:r>
          </a:p>
          <a:p>
            <a:pPr lvl="1"/>
            <a:r>
              <a:t>The Pluperfect is the action the furthest in the past that you can go.</a:t>
            </a:r>
          </a:p>
          <a:p>
            <a:pPr lvl="2"/>
            <a:r>
              <a:t>‘Have/had’</a:t>
            </a:r>
          </a:p>
          <a:p>
            <a:pPr lvl="2"/>
            <a:r>
              <a:t>It refers to what you have/had done at one point or another in your life.  You just don’t remember when.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Timeline</a:t>
            </a:r>
          </a:p>
        </p:txBody>
      </p:sp>
      <p:sp>
        <p:nvSpPr>
          <p:cNvPr id="149" name="Shape 149"/>
          <p:cNvSpPr/>
          <p:nvPr/>
        </p:nvSpPr>
        <p:spPr>
          <a:xfrm>
            <a:off x="1650902" y="4083050"/>
            <a:ext cx="9702997" cy="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</a:p>
        </p:txBody>
      </p:sp>
      <p:sp>
        <p:nvSpPr>
          <p:cNvPr id="150" name="Shape 150"/>
          <p:cNvSpPr/>
          <p:nvPr/>
        </p:nvSpPr>
        <p:spPr>
          <a:xfrm>
            <a:off x="575270" y="2299295"/>
            <a:ext cx="2944813" cy="1417241"/>
          </a:xfrm>
          <a:prstGeom prst="wedgeEllipseCallout">
            <a:avLst>
              <a:gd name="adj1" fmla="val -13282"/>
              <a:gd name="adj2" fmla="val 75937"/>
            </a:avLst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cap="all" spc="384" sz="2400">
                <a:solidFill>
                  <a:srgbClr val="000000"/>
                </a:solidFill>
                <a:latin typeface="Avenir Medium"/>
                <a:ea typeface="Avenir Medium"/>
                <a:cs typeface="Avenir Medium"/>
                <a:sym typeface="Avenir Medium"/>
              </a:defRPr>
            </a:lvl1pPr>
          </a:lstStyle>
          <a:p>
            <a:pPr/>
            <a:r>
              <a:t>Pluperfect</a:t>
            </a:r>
          </a:p>
        </p:txBody>
      </p:sp>
      <p:sp>
        <p:nvSpPr>
          <p:cNvPr id="151" name="Shape 151"/>
          <p:cNvSpPr/>
          <p:nvPr/>
        </p:nvSpPr>
        <p:spPr>
          <a:xfrm>
            <a:off x="2813050" y="4730750"/>
            <a:ext cx="2200524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0520"/>
                </a:moveTo>
                <a:lnTo>
                  <a:pt x="0" y="1080"/>
                </a:lnTo>
                <a:cubicBezTo>
                  <a:pt x="0" y="484"/>
                  <a:pt x="279" y="0"/>
                  <a:pt x="623" y="0"/>
                </a:cubicBezTo>
                <a:lnTo>
                  <a:pt x="20977" y="0"/>
                </a:lnTo>
                <a:cubicBezTo>
                  <a:pt x="21321" y="0"/>
                  <a:pt x="21600" y="484"/>
                  <a:pt x="21600" y="1080"/>
                </a:cubicBezTo>
                <a:lnTo>
                  <a:pt x="21600" y="20520"/>
                </a:lnTo>
                <a:cubicBezTo>
                  <a:pt x="21600" y="21116"/>
                  <a:pt x="21321" y="21600"/>
                  <a:pt x="20977" y="21600"/>
                </a:cubicBezTo>
                <a:lnTo>
                  <a:pt x="623" y="21600"/>
                </a:lnTo>
                <a:cubicBezTo>
                  <a:pt x="279" y="21600"/>
                  <a:pt x="0" y="21116"/>
                  <a:pt x="0" y="20520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cap="all" spc="384" sz="2400">
                <a:solidFill>
                  <a:srgbClr val="000000"/>
                </a:solidFill>
                <a:latin typeface="Avenir Medium"/>
                <a:ea typeface="Avenir Medium"/>
                <a:cs typeface="Avenir Medium"/>
                <a:sym typeface="Avenir Medium"/>
              </a:defRPr>
            </a:lvl1pPr>
          </a:lstStyle>
          <a:p>
            <a:pPr/>
            <a:r>
              <a:t>Imperfect</a:t>
            </a:r>
          </a:p>
        </p:txBody>
      </p:sp>
      <p:sp>
        <p:nvSpPr>
          <p:cNvPr id="152" name="Shape 152"/>
          <p:cNvSpPr/>
          <p:nvPr/>
        </p:nvSpPr>
        <p:spPr>
          <a:xfrm flipV="1">
            <a:off x="2825749" y="4110695"/>
            <a:ext cx="1" cy="605110"/>
          </a:xfrm>
          <a:prstGeom prst="line">
            <a:avLst/>
          </a:prstGeom>
          <a:ln w="12700">
            <a:solidFill>
              <a:srgbClr val="F1B44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</a:p>
        </p:txBody>
      </p:sp>
      <p:sp>
        <p:nvSpPr>
          <p:cNvPr id="153" name="Shape 153"/>
          <p:cNvSpPr/>
          <p:nvPr/>
        </p:nvSpPr>
        <p:spPr>
          <a:xfrm flipV="1">
            <a:off x="4997449" y="4110695"/>
            <a:ext cx="1" cy="605110"/>
          </a:xfrm>
          <a:prstGeom prst="line">
            <a:avLst/>
          </a:prstGeom>
          <a:ln w="12700">
            <a:solidFill>
              <a:srgbClr val="F1B44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</a:p>
        </p:txBody>
      </p:sp>
      <p:sp>
        <p:nvSpPr>
          <p:cNvPr id="154" name="Shape 154"/>
          <p:cNvSpPr/>
          <p:nvPr/>
        </p:nvSpPr>
        <p:spPr>
          <a:xfrm flipV="1">
            <a:off x="3913311" y="4110695"/>
            <a:ext cx="1" cy="605110"/>
          </a:xfrm>
          <a:prstGeom prst="line">
            <a:avLst/>
          </a:prstGeom>
          <a:ln w="12700">
            <a:solidFill>
              <a:srgbClr val="F1B44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</a:p>
        </p:txBody>
      </p:sp>
      <p:sp>
        <p:nvSpPr>
          <p:cNvPr id="155" name="Shape 155"/>
          <p:cNvSpPr/>
          <p:nvPr/>
        </p:nvSpPr>
        <p:spPr>
          <a:xfrm flipV="1">
            <a:off x="3369530" y="4110695"/>
            <a:ext cx="1" cy="605110"/>
          </a:xfrm>
          <a:prstGeom prst="line">
            <a:avLst/>
          </a:prstGeom>
          <a:ln w="12700">
            <a:solidFill>
              <a:srgbClr val="F1B44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</a:p>
        </p:txBody>
      </p:sp>
      <p:sp>
        <p:nvSpPr>
          <p:cNvPr id="156" name="Shape 156"/>
          <p:cNvSpPr/>
          <p:nvPr/>
        </p:nvSpPr>
        <p:spPr>
          <a:xfrm flipV="1">
            <a:off x="4337049" y="4110695"/>
            <a:ext cx="1" cy="605110"/>
          </a:xfrm>
          <a:prstGeom prst="line">
            <a:avLst/>
          </a:prstGeom>
          <a:ln w="12700">
            <a:solidFill>
              <a:srgbClr val="F1B44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</a:p>
        </p:txBody>
      </p:sp>
      <p:sp>
        <p:nvSpPr>
          <p:cNvPr id="157" name="Shape 157"/>
          <p:cNvSpPr/>
          <p:nvPr/>
        </p:nvSpPr>
        <p:spPr>
          <a:xfrm>
            <a:off x="2782366" y="3840410"/>
            <a:ext cx="2261891" cy="242640"/>
          </a:xfrm>
          <a:prstGeom prst="leftRightArrow">
            <a:avLst>
              <a:gd name="adj1" fmla="val 32000"/>
              <a:gd name="adj2" fmla="val 230301"/>
            </a:avLst>
          </a:prstGeom>
          <a:blipFill>
            <a:blip r:embed="rId2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cap="all" spc="384" sz="2400">
                <a:solidFill>
                  <a:srgbClr val="000000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</a:p>
        </p:txBody>
      </p:sp>
      <p:sp>
        <p:nvSpPr>
          <p:cNvPr id="158" name="Shape 158"/>
          <p:cNvSpPr/>
          <p:nvPr/>
        </p:nvSpPr>
        <p:spPr>
          <a:xfrm>
            <a:off x="4627860" y="1614419"/>
            <a:ext cx="2200276" cy="2514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23" y="0"/>
                </a:moveTo>
                <a:cubicBezTo>
                  <a:pt x="279" y="0"/>
                  <a:pt x="0" y="244"/>
                  <a:pt x="0" y="546"/>
                </a:cubicBezTo>
                <a:lnTo>
                  <a:pt x="0" y="10365"/>
                </a:lnTo>
                <a:cubicBezTo>
                  <a:pt x="0" y="10667"/>
                  <a:pt x="279" y="10911"/>
                  <a:pt x="623" y="10911"/>
                </a:cubicBezTo>
                <a:lnTo>
                  <a:pt x="9565" y="10911"/>
                </a:lnTo>
                <a:lnTo>
                  <a:pt x="10812" y="21600"/>
                </a:lnTo>
                <a:lnTo>
                  <a:pt x="12058" y="10911"/>
                </a:lnTo>
                <a:lnTo>
                  <a:pt x="20977" y="10911"/>
                </a:lnTo>
                <a:cubicBezTo>
                  <a:pt x="21321" y="10911"/>
                  <a:pt x="21600" y="10667"/>
                  <a:pt x="21600" y="10365"/>
                </a:cubicBezTo>
                <a:lnTo>
                  <a:pt x="21600" y="546"/>
                </a:lnTo>
                <a:cubicBezTo>
                  <a:pt x="21600" y="244"/>
                  <a:pt x="21321" y="0"/>
                  <a:pt x="20977" y="0"/>
                </a:cubicBezTo>
                <a:lnTo>
                  <a:pt x="623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cap="all" spc="384" sz="2400">
                <a:solidFill>
                  <a:srgbClr val="000000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r>
              <a:t>Passe </a:t>
            </a:r>
          </a:p>
          <a:p>
            <a:pPr>
              <a:defRPr cap="all" spc="384" sz="2400">
                <a:solidFill>
                  <a:srgbClr val="000000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r>
              <a:t>Compose</a:t>
            </a:r>
          </a:p>
        </p:txBody>
      </p:sp>
      <p:sp>
        <p:nvSpPr>
          <p:cNvPr id="159" name="Shape 159"/>
          <p:cNvSpPr/>
          <p:nvPr/>
        </p:nvSpPr>
        <p:spPr>
          <a:xfrm>
            <a:off x="6978650" y="4110695"/>
            <a:ext cx="2200275" cy="16851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190" y="0"/>
                </a:moveTo>
                <a:lnTo>
                  <a:pt x="9943" y="5321"/>
                </a:lnTo>
                <a:lnTo>
                  <a:pt x="623" y="5321"/>
                </a:lnTo>
                <a:cubicBezTo>
                  <a:pt x="279" y="5321"/>
                  <a:pt x="0" y="5686"/>
                  <a:pt x="0" y="6135"/>
                </a:cubicBezTo>
                <a:lnTo>
                  <a:pt x="0" y="20786"/>
                </a:lnTo>
                <a:cubicBezTo>
                  <a:pt x="0" y="21236"/>
                  <a:pt x="279" y="21600"/>
                  <a:pt x="623" y="21600"/>
                </a:cubicBezTo>
                <a:lnTo>
                  <a:pt x="20977" y="21600"/>
                </a:lnTo>
                <a:cubicBezTo>
                  <a:pt x="21321" y="21600"/>
                  <a:pt x="21600" y="21236"/>
                  <a:pt x="21600" y="20786"/>
                </a:cubicBezTo>
                <a:lnTo>
                  <a:pt x="21600" y="6135"/>
                </a:lnTo>
                <a:cubicBezTo>
                  <a:pt x="21600" y="5686"/>
                  <a:pt x="21321" y="5321"/>
                  <a:pt x="20977" y="5321"/>
                </a:cubicBezTo>
                <a:lnTo>
                  <a:pt x="12440" y="5321"/>
                </a:lnTo>
                <a:lnTo>
                  <a:pt x="1119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cap="all" spc="384" sz="2400">
                <a:solidFill>
                  <a:srgbClr val="000000"/>
                </a:solidFill>
                <a:latin typeface="Avenir Medium"/>
                <a:ea typeface="Avenir Medium"/>
                <a:cs typeface="Avenir Medium"/>
                <a:sym typeface="Avenir Medium"/>
              </a:defRPr>
            </a:lvl1pPr>
          </a:lstStyle>
          <a:p>
            <a:pPr/>
            <a:r>
              <a:t>Present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Class="entr" nodeType="after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Class="entr" nodeType="afterEffect" presetSubtype="9" presetID="15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6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50"/>
                            </p:stCondLst>
                            <p:childTnLst>
                              <p:par>
                                <p:cTn id="25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1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8" grpId="3"/>
      <p:bldP build="whole" bldLvl="1" animBg="1" rev="0" advAuto="0" spid="150" grpId="5"/>
      <p:bldP build="whole" bldLvl="1" animBg="1" rev="0" advAuto="0" spid="149" grpId="1"/>
      <p:bldP build="whole" bldLvl="1" animBg="1" rev="0" advAuto="0" spid="151" grpId="4"/>
      <p:bldP build="whole" bldLvl="1" animBg="1" rev="0" advAuto="0" spid="159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0624">
              <a:defRPr spc="518" sz="3240"/>
            </a:lvl1pPr>
          </a:lstStyle>
          <a:p>
            <a:pPr/>
            <a:r>
              <a:t>So, how do we form the tense that is further in the past than the imp or P.C.?</a:t>
            </a:r>
          </a:p>
        </p:txBody>
      </p:sp>
      <p:sp>
        <p:nvSpPr>
          <p:cNvPr id="162" name="Shape 16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Combine the two tenses</a:t>
            </a:r>
          </a:p>
        </p:txBody>
      </p:sp>
    </p:spTree>
  </p:cSld>
  <p:clrMapOvr>
    <a:masterClrMapping/>
  </p:clrMapOvr>
  <p:transition xmlns:p14="http://schemas.microsoft.com/office/powerpoint/2010/main" spd="fast" advClick="1" p14:dur="75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6570">
              <a:defRPr spc="612" sz="3825"/>
            </a:lvl1pPr>
          </a:lstStyle>
          <a:p>
            <a:pPr/>
            <a:r>
              <a:t>Let’s take our structure from the P.C.</a:t>
            </a:r>
          </a:p>
        </p:txBody>
      </p:sp>
      <p:sp>
        <p:nvSpPr>
          <p:cNvPr id="165" name="Shape 16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You need an:</a:t>
            </a:r>
          </a:p>
          <a:p>
            <a:pPr/>
            <a:r>
              <a:t>     Aux                               +                       P.P.</a:t>
            </a:r>
          </a:p>
        </p:txBody>
      </p:sp>
      <p:graphicFrame>
        <p:nvGraphicFramePr>
          <p:cNvPr id="166" name="Table 166"/>
          <p:cNvGraphicFramePr/>
          <p:nvPr/>
        </p:nvGraphicFramePr>
        <p:xfrm>
          <a:off x="1536700" y="6578600"/>
          <a:ext cx="8638679" cy="198794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156494"/>
                <a:gridCol w="2156494"/>
                <a:gridCol w="2156494"/>
                <a:gridCol w="2156494"/>
              </a:tblGrid>
              <a:tr h="987623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etre</a:t>
                      </a:r>
                    </a:p>
                  </a:txBody>
                  <a:tcPr marL="50800" marR="50800" marT="50800" marB="50800" anchor="ctr" anchorCtr="0" horzOverflow="overflow">
                    <a:lnR w="0">
                      <a:miter lim="400000"/>
                    </a:lnR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cap="all" spc="448" sz="2800"/>
                      </a:pP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12700">
                      <a:miter lim="400000"/>
                    </a:lnR>
                    <a:lnT w="0">
                      <a:miter lim="400000"/>
                    </a:lnT>
                    <a:lnB w="12700">
                      <a:miter lim="400000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cap="all" spc="448" sz="2800"/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miter lim="400000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er=é
ir-i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B w="12700">
                      <a:miter lim="400000"/>
                    </a:lnB>
                  </a:tcPr>
                </a:tc>
              </a:tr>
              <a:tr h="987623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avoir</a:t>
                      </a:r>
                    </a:p>
                  </a:txBody>
                  <a:tcPr marL="50800" marR="50800" marT="50800" marB="50800" anchor="ctr" anchorCtr="0" horzOverflow="overflow">
                    <a:lnR w="0">
                      <a:miter lim="400000"/>
                    </a:lnR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defRPr cap="all" spc="448" sz="2800"/>
                      </a:pP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0">
                      <a:miter lim="400000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cap="all" spc="448" sz="2800"/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0">
                      <a:miter lim="400000"/>
                    </a:lnR>
                    <a:lnT w="12700">
                      <a:miter lim="400000"/>
                    </a:lnT>
                    <a:lnB w="0">
                      <a:miter lim="400000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re- u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T w="12700">
                      <a:miter lim="400000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6570">
              <a:defRPr spc="612" sz="3825"/>
            </a:lvl1pPr>
          </a:lstStyle>
          <a:p>
            <a:pPr/>
            <a:r>
              <a:t>Let’s borrow our auxiliary from the imperfect.</a:t>
            </a:r>
          </a:p>
        </p:txBody>
      </p:sp>
      <p:sp>
        <p:nvSpPr>
          <p:cNvPr id="169" name="Shape 16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ClrTx/>
              <a:buSzTx/>
              <a:buNone/>
              <a:defRPr cap="all" spc="448" sz="2800"/>
            </a:pPr>
            <a:r>
              <a:rPr>
                <a:solidFill>
                  <a:schemeClr val="accent5"/>
                </a:solidFill>
              </a:rPr>
              <a:t>etre</a:t>
            </a:r>
            <a:r>
              <a:t>			                                er=é</a:t>
            </a:r>
          </a:p>
          <a:p>
            <a:pPr marL="0" indent="0" algn="ctr">
              <a:spcBef>
                <a:spcPts val="0"/>
              </a:spcBef>
              <a:buClrTx/>
              <a:buSzTx/>
              <a:buNone/>
              <a:defRPr cap="all" spc="448" sz="2800"/>
            </a:pPr>
            <a:r>
              <a:t>                                              ir-i</a:t>
            </a:r>
          </a:p>
          <a:p>
            <a:pPr marL="0" indent="0" algn="ctr">
              <a:spcBef>
                <a:spcPts val="0"/>
              </a:spcBef>
              <a:buClrTx/>
              <a:buSzTx/>
              <a:buNone/>
              <a:defRPr cap="all" spc="448" sz="2800"/>
            </a:pPr>
            <a:r>
              <a:rPr>
                <a:solidFill>
                  <a:srgbClr val="FF2849"/>
                </a:solidFill>
              </a:rPr>
              <a:t>avoir</a:t>
            </a:r>
            <a:r>
              <a:t>			                            re- u</a:t>
            </a:r>
          </a:p>
        </p:txBody>
      </p:sp>
      <p:sp>
        <p:nvSpPr>
          <p:cNvPr id="170" name="Shape 170"/>
          <p:cNvSpPr/>
          <p:nvPr/>
        </p:nvSpPr>
        <p:spPr>
          <a:xfrm>
            <a:off x="1864105" y="3975100"/>
            <a:ext cx="8717789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69900" indent="-469900" algn="l">
              <a:spcBef>
                <a:spcPts val="4200"/>
              </a:spcBef>
              <a:buClr>
                <a:srgbClr val="646464"/>
              </a:buClr>
              <a:buSzPct val="90000"/>
              <a:buChar char="•"/>
              <a:defRPr sz="3600"/>
            </a:pPr>
            <a:r>
              <a:rPr>
                <a:solidFill>
                  <a:srgbClr val="FF283D"/>
                </a:solidFill>
              </a:rPr>
              <a:t>Aux</a:t>
            </a:r>
            <a:r>
              <a:t>                               +                       P.P.</a:t>
            </a:r>
          </a:p>
        </p:txBody>
      </p:sp>
      <p:grpSp>
        <p:nvGrpSpPr>
          <p:cNvPr id="173" name="Group 173"/>
          <p:cNvGrpSpPr/>
          <p:nvPr/>
        </p:nvGrpSpPr>
        <p:grpSpPr>
          <a:xfrm>
            <a:off x="2292349" y="3879850"/>
            <a:ext cx="1672929" cy="2466926"/>
            <a:chOff x="0" y="0"/>
            <a:chExt cx="1672927" cy="2466925"/>
          </a:xfrm>
        </p:grpSpPr>
        <p:sp>
          <p:nvSpPr>
            <p:cNvPr id="172" name="Shape 172"/>
            <p:cNvSpPr/>
            <p:nvPr/>
          </p:nvSpPr>
          <p:spPr>
            <a:xfrm>
              <a:off x="50800" y="25400"/>
              <a:ext cx="1571328" cy="2339926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hueOff val="-129837"/>
                    <a:lumOff val="6998"/>
                    <a:alpha val="0"/>
                  </a:schemeClr>
                </a:gs>
                <a:gs pos="100000">
                  <a:srgbClr val="FF2705">
                    <a:alpha val="0"/>
                  </a:srgbClr>
                </a:gs>
              </a:gsLst>
              <a:lin ang="5400000" scaled="0"/>
            </a:gradFill>
            <a:ln>
              <a:noFill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cap="all" spc="384" sz="2400">
                  <a:latin typeface="Avenir Medium"/>
                  <a:ea typeface="Avenir Medium"/>
                  <a:cs typeface="Avenir Medium"/>
                  <a:sym typeface="Avenir Medium"/>
                </a:defRPr>
              </a:pPr>
            </a:p>
          </p:txBody>
        </p:sp>
        <p:pic>
          <p:nvPicPr>
            <p:cNvPr id="171" name="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1672929" cy="2466926"/>
            </a:xfrm>
            <a:prstGeom prst="rect">
              <a:avLst/>
            </a:prstGeom>
            <a:effectLst/>
          </p:spPr>
        </p:pic>
      </p:grpSp>
      <p:pic>
        <p:nvPicPr>
          <p:cNvPr id="174" name="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5706317">
            <a:off x="2081482" y="2667813"/>
            <a:ext cx="1963530" cy="29939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3" grpId="1"/>
      <p:bldP build="whole" bldLvl="1" animBg="1" rev="0" advAuto="0" spid="174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 indent="194310" defTabSz="496570">
              <a:defRPr spc="612" sz="3825"/>
            </a:pPr>
            <a:r>
              <a:t>So you're options for auxiliaries now are:</a:t>
            </a:r>
          </a:p>
        </p:txBody>
      </p:sp>
      <p:graphicFrame>
        <p:nvGraphicFramePr>
          <p:cNvPr id="178" name="Table 178"/>
          <p:cNvGraphicFramePr/>
          <p:nvPr/>
        </p:nvGraphicFramePr>
        <p:xfrm>
          <a:off x="4000500" y="2425700"/>
          <a:ext cx="5842000" cy="67183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914650"/>
                <a:gridCol w="2914650"/>
              </a:tblGrid>
              <a:tr h="50143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Avoir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Etre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414455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avais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étais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9579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avais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étais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9579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avait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était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9579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avions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étions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9579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aviez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étiez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9579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avaient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étaient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So, all put together:</a:t>
            </a:r>
          </a:p>
        </p:txBody>
      </p:sp>
      <p:graphicFrame>
        <p:nvGraphicFramePr>
          <p:cNvPr id="181" name="Table 181"/>
          <p:cNvGraphicFramePr/>
          <p:nvPr/>
        </p:nvGraphicFramePr>
        <p:xfrm>
          <a:off x="1358900" y="2171700"/>
          <a:ext cx="5842000" cy="67183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914650"/>
                <a:gridCol w="2914650"/>
              </a:tblGrid>
              <a:tr h="50143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Avoir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Etre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414455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avais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étais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9579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avais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étais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9579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avait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était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9579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avions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étions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9579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aviez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étiez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9579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avaient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448" sz="2800">
                          <a:solidFill>
                            <a:srgbClr val="FFFFFF"/>
                          </a:solidFill>
                        </a:rPr>
                        <a:t>étaient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182" name="Shape 182"/>
          <p:cNvSpPr/>
          <p:nvPr/>
        </p:nvSpPr>
        <p:spPr>
          <a:xfrm>
            <a:off x="7552435" y="4711700"/>
            <a:ext cx="452629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+</a:t>
            </a:r>
          </a:p>
        </p:txBody>
      </p:sp>
      <p:sp>
        <p:nvSpPr>
          <p:cNvPr id="183" name="Shape 183"/>
          <p:cNvSpPr/>
          <p:nvPr/>
        </p:nvSpPr>
        <p:spPr>
          <a:xfrm>
            <a:off x="8553450" y="2005855"/>
            <a:ext cx="3481041" cy="6718301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cap="all" spc="384" sz="2400" u="sng">
                <a:solidFill>
                  <a:srgbClr val="000000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r>
              <a:t>P.P.</a:t>
            </a:r>
          </a:p>
          <a:p>
            <a:pPr>
              <a:defRPr cap="all" spc="384" sz="2400">
                <a:solidFill>
                  <a:srgbClr val="000000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</a:p>
          <a:p>
            <a:pPr>
              <a:defRPr cap="all" spc="384" sz="2400">
                <a:solidFill>
                  <a:srgbClr val="000000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</a:p>
          <a:p>
            <a:pPr>
              <a:defRPr cap="all" spc="384" sz="2400">
                <a:solidFill>
                  <a:srgbClr val="000000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</a:p>
          <a:p>
            <a:pPr>
              <a:defRPr cap="all" spc="384" sz="2400">
                <a:solidFill>
                  <a:srgbClr val="000000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r>
              <a:t>er-é</a:t>
            </a:r>
          </a:p>
          <a:p>
            <a:pPr>
              <a:defRPr cap="all" spc="384" sz="2400">
                <a:solidFill>
                  <a:srgbClr val="000000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r>
              <a:t>ir-i</a:t>
            </a:r>
          </a:p>
          <a:p>
            <a:pPr>
              <a:defRPr cap="all" spc="384" sz="2400">
                <a:solidFill>
                  <a:srgbClr val="000000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r>
              <a:t>re-u</a:t>
            </a:r>
          </a:p>
        </p:txBody>
      </p:sp>
      <p:pic>
        <p:nvPicPr>
          <p:cNvPr id="184" name="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26697" y="8904825"/>
            <a:ext cx="1812104" cy="620907"/>
          </a:xfrm>
          <a:prstGeom prst="rect">
            <a:avLst/>
          </a:prstGeom>
        </p:spPr>
      </p:pic>
      <p:sp>
        <p:nvSpPr>
          <p:cNvPr id="186" name="Shape 186"/>
          <p:cNvSpPr/>
          <p:nvPr/>
        </p:nvSpPr>
        <p:spPr>
          <a:xfrm>
            <a:off x="5414619" y="9156700"/>
            <a:ext cx="4144062" cy="520701"/>
          </a:xfrm>
          <a:prstGeom prst="rect">
            <a:avLst/>
          </a:prstGeom>
          <a:solidFill>
            <a:schemeClr val="accent1">
              <a:hueOff val="450000"/>
              <a:satOff val="-18071"/>
              <a:lumOff val="-1460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cap="all" spc="384" sz="2400">
                <a:latin typeface="Avenir Medium"/>
                <a:ea typeface="Avenir Medium"/>
                <a:cs typeface="Avenir Medium"/>
                <a:sym typeface="Avenir Medium"/>
              </a:defRPr>
            </a:lvl1pPr>
          </a:lstStyle>
          <a:p>
            <a:pPr/>
            <a:r>
              <a:t>Check House sheet</a:t>
            </a:r>
          </a:p>
        </p:txBody>
      </p:sp>
      <p:pic>
        <p:nvPicPr>
          <p:cNvPr id="187" name="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 rot="10800000">
            <a:off x="4725440" y="9252978"/>
            <a:ext cx="639880" cy="29939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7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Class="entr" nodeType="after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Class="entr" nodeType="after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3" grpId="2"/>
      <p:bldP build="whole" bldLvl="1" animBg="1" rev="0" advAuto="0" spid="186" grpId="3"/>
      <p:bldP build="whole" bldLvl="1" animBg="1" rev="0" advAuto="0" spid="181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