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halk_Line_10x7.png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halk_Line_10x7.png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200"/>
              </a:spcBef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>
              <a:spcBef>
                <a:spcPts val="3200"/>
              </a:spcBef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>
              <a:spcBef>
                <a:spcPts val="3200"/>
              </a:spcBef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>
              <a:spcBef>
                <a:spcPts val="3200"/>
              </a:spcBef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>
              <a:spcBef>
                <a:spcPts val="3200"/>
              </a:spcBef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041400" y="238125"/>
            <a:ext cx="10922000" cy="2463800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 indent="258762" algn="l" defTabSz="914400">
              <a:lnSpc>
                <a:spcPct val="90000"/>
              </a:lnSpc>
              <a:defRPr b="0" sz="7600">
                <a:solidFill>
                  <a:srgbClr val="4A759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4A7594"/>
                </a:solidFill>
              </a:rP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1041400" y="2701925"/>
            <a:ext cx="10922000" cy="5845175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 marL="355600" indent="-355600" defTabSz="914400">
              <a:spcBef>
                <a:spcPts val="3300"/>
              </a:spcBef>
              <a:buClr>
                <a:srgbClr val="646461"/>
              </a:buClr>
              <a:buFont typeface="Helvetica Neue"/>
              <a:defRPr>
                <a:solidFill>
                  <a:srgbClr val="646461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622300" indent="-355600" defTabSz="914400">
              <a:spcBef>
                <a:spcPts val="3300"/>
              </a:spcBef>
              <a:buClr>
                <a:srgbClr val="646461"/>
              </a:buClr>
              <a:buFont typeface="Helvetica Neue"/>
              <a:defRPr>
                <a:solidFill>
                  <a:srgbClr val="646461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003300" indent="-355600" defTabSz="914400">
              <a:spcBef>
                <a:spcPts val="3300"/>
              </a:spcBef>
              <a:buClr>
                <a:srgbClr val="646461"/>
              </a:buClr>
              <a:buFont typeface="Helvetica Neue"/>
              <a:defRPr>
                <a:solidFill>
                  <a:srgbClr val="646461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384300" indent="-355600" defTabSz="914400">
              <a:spcBef>
                <a:spcPts val="3300"/>
              </a:spcBef>
              <a:buClr>
                <a:srgbClr val="646461"/>
              </a:buClr>
              <a:buFont typeface="Helvetica Neue"/>
              <a:defRPr>
                <a:solidFill>
                  <a:srgbClr val="646461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1765300" indent="-355600" defTabSz="914400">
              <a:spcBef>
                <a:spcPts val="3300"/>
              </a:spcBef>
              <a:buClr>
                <a:srgbClr val="646461"/>
              </a:buClr>
              <a:buFont typeface="Helvetica Neue"/>
              <a:defRPr>
                <a:solidFill>
                  <a:srgbClr val="646461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646461"/>
                </a:solidFill>
              </a:rPr>
              <a:t>Body Level One</a:t>
            </a:r>
            <a:endParaRPr sz="3400">
              <a:solidFill>
                <a:srgbClr val="646461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646461"/>
                </a:solidFill>
              </a:rPr>
              <a:t>Body Level Two</a:t>
            </a:r>
            <a:endParaRPr sz="3400">
              <a:solidFill>
                <a:srgbClr val="646461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646461"/>
                </a:solidFill>
              </a:rPr>
              <a:t>Body Level Three</a:t>
            </a:r>
            <a:endParaRPr sz="3400">
              <a:solidFill>
                <a:srgbClr val="646461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646461"/>
                </a:solidFill>
              </a:rPr>
              <a:t>Body Level Four</a:t>
            </a:r>
            <a:endParaRPr sz="3400">
              <a:solidFill>
                <a:srgbClr val="646461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64646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tif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Preceding Adjectives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and my!!!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Nouveau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Nouveau- masc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nouvelle- fem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nouveaux- mas. pl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nouvelles- fem pl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nouvel - aeiouh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vieux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vieux- masc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vieille- fem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vieux- mas. pl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vieilles- fem pl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vieil - aeiouh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The last one:  bon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bon- masc.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bonne - fem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bons - m. pl.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bonnes - fem. pl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 - aeiouh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Next question, how do you say  « my? »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My in french is mon, ma , mes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for le words, my is « mon »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for la words, my is « ma »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for les words, my is « mes »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 frère - mon frère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tante - ma tante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les cousins - mes cousins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Tell me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Divorcer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08" y="2040383"/>
            <a:ext cx="7526515" cy="5789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épouser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4623" y="2409626"/>
            <a:ext cx="7476235" cy="7509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ainé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018" y="2099022"/>
            <a:ext cx="8559447" cy="7971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SWBAT describe their family using preceding and following adjectives.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cadet(te)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855" y="3311574"/>
            <a:ext cx="5739800" cy="8108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le beau-frère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6915" y="3087191"/>
            <a:ext cx="8550970" cy="5922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 beau père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867" y="2184350"/>
            <a:ext cx="8090555" cy="8421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belle-mère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-165100" y="2603500"/>
            <a:ext cx="11201400" cy="596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1811" y="2267991"/>
            <a:ext cx="9035868" cy="6157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 demi-frère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2250" y="2363341"/>
            <a:ext cx="5756794" cy="8682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demi-soeur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2998" y="3087588"/>
            <a:ext cx="6379129" cy="6581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les enfants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3819" y="2877244"/>
            <a:ext cx="7298338" cy="5218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un(e) époux/épouse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1569" y="2492375"/>
            <a:ext cx="6456552" cy="6750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famille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696" y="1993701"/>
            <a:ext cx="10802537" cy="7188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femme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woman/wife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The song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autre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beau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 ^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80987" y="268287"/>
            <a:ext cx="12452351" cy="9224963"/>
          </a:xfrm>
          <a:prstGeom prst="rect">
            <a:avLst/>
          </a:prstGeom>
          <a:ln w="25400">
            <a:solidFill>
              <a:srgbClr val="908F95"/>
            </a:solidFill>
            <a:miter/>
          </a:ln>
        </p:spPr>
        <p:txBody>
          <a:bodyPr lIns="45719" rIns="45719"/>
          <a:lstStyle/>
          <a:p>
            <a:pPr lvl="0" algn="l" defTabSz="914400">
              <a:defRPr sz="1200">
                <a:solidFill>
                  <a:srgbClr val="4A7594"/>
                </a:solidFill>
                <a:effectLst/>
                <a:latin typeface="Hoefler Text"/>
                <a:ea typeface="Hoefler Text"/>
                <a:cs typeface="Hoefler Text"/>
                <a:sym typeface="Hoefler Text"/>
              </a:defRPr>
            </a:pPr>
          </a:p>
        </p:txBody>
      </p:sp>
      <p:sp>
        <p:nvSpPr>
          <p:cNvPr id="142" name="Shape 142"/>
          <p:cNvSpPr/>
          <p:nvPr>
            <p:ph type="title"/>
          </p:nvPr>
        </p:nvSpPr>
        <p:spPr>
          <a:xfrm>
            <a:off x="1041400" y="177800"/>
            <a:ext cx="10922000" cy="25781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350837"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4A7594"/>
                </a:solidFill>
              </a:rPr>
              <a:t>Une fille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1041400" y="2768600"/>
            <a:ext cx="10922000" cy="69850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317500" indent="-317500">
              <a:spcBef>
                <a:spcPts val="0"/>
              </a:spcBef>
              <a:buSzPct val="157000"/>
              <a:buBlip>
                <a:blip r:embed="rId2"/>
              </a:buBlip>
              <a:defRPr>
                <a:effectLst/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pic>
        <p:nvPicPr>
          <p:cNvPr id="14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8900" y="2387600"/>
            <a:ext cx="55245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80987" y="268287"/>
            <a:ext cx="12452351" cy="9224963"/>
          </a:xfrm>
          <a:prstGeom prst="rect">
            <a:avLst/>
          </a:prstGeom>
          <a:ln w="25400">
            <a:solidFill>
              <a:srgbClr val="908F95"/>
            </a:solidFill>
            <a:miter/>
          </a:ln>
        </p:spPr>
        <p:txBody>
          <a:bodyPr lIns="45719" rIns="45719"/>
          <a:lstStyle/>
          <a:p>
            <a:pPr lvl="0" algn="l" defTabSz="914400">
              <a:defRPr sz="1200">
                <a:solidFill>
                  <a:srgbClr val="4A7594"/>
                </a:solidFill>
                <a:effectLst/>
                <a:latin typeface="Hoefler Text"/>
                <a:ea typeface="Hoefler Text"/>
                <a:cs typeface="Hoefler Text"/>
                <a:sym typeface="Hoefler Text"/>
              </a:defRPr>
            </a:pPr>
          </a:p>
        </p:txBody>
      </p:sp>
      <p:sp>
        <p:nvSpPr>
          <p:cNvPr id="147" name="Shape 147"/>
          <p:cNvSpPr/>
          <p:nvPr>
            <p:ph type="title"/>
          </p:nvPr>
        </p:nvSpPr>
        <p:spPr>
          <a:xfrm>
            <a:off x="1041400" y="177800"/>
            <a:ext cx="10922000" cy="25781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350837"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4A7594"/>
                </a:solidFill>
              </a:rPr>
              <a:t>Les grands-parents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1041400" y="2768600"/>
            <a:ext cx="10922000" cy="69850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317500" indent="-317500">
              <a:spcBef>
                <a:spcPts val="0"/>
              </a:spcBef>
              <a:buSzPct val="157000"/>
              <a:buBlip>
                <a:blip r:embed="rId2"/>
              </a:buBlip>
              <a:defRPr>
                <a:effectLst/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pic>
        <p:nvPicPr>
          <p:cNvPr id="14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1700" y="2519362"/>
            <a:ext cx="9448800" cy="6005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80987" y="268287"/>
            <a:ext cx="12452351" cy="9224963"/>
          </a:xfrm>
          <a:prstGeom prst="rect">
            <a:avLst/>
          </a:prstGeom>
          <a:ln w="25400">
            <a:solidFill>
              <a:srgbClr val="908F95"/>
            </a:solidFill>
            <a:miter/>
          </a:ln>
        </p:spPr>
        <p:txBody>
          <a:bodyPr lIns="45719" rIns="45719"/>
          <a:lstStyle/>
          <a:p>
            <a:pPr lvl="0" algn="l" defTabSz="914400">
              <a:defRPr sz="1200">
                <a:solidFill>
                  <a:srgbClr val="4A7594"/>
                </a:solidFill>
                <a:effectLst/>
                <a:latin typeface="Hoefler Text"/>
                <a:ea typeface="Hoefler Text"/>
                <a:cs typeface="Hoefler Text"/>
                <a:sym typeface="Hoefler Text"/>
              </a:defRPr>
            </a:pPr>
          </a:p>
        </p:txBody>
      </p:sp>
      <p:sp>
        <p:nvSpPr>
          <p:cNvPr id="152" name="Shape 152"/>
          <p:cNvSpPr/>
          <p:nvPr>
            <p:ph type="title"/>
          </p:nvPr>
        </p:nvSpPr>
        <p:spPr>
          <a:xfrm>
            <a:off x="1041400" y="177800"/>
            <a:ext cx="10922000" cy="25781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350837"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4A7594"/>
                </a:solidFill>
              </a:rPr>
              <a:t>Les parents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1041400" y="2768600"/>
            <a:ext cx="10922000" cy="69850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317500" indent="-317500">
              <a:spcBef>
                <a:spcPts val="0"/>
              </a:spcBef>
              <a:buSzPct val="157000"/>
              <a:buBlip>
                <a:blip r:embed="rId2"/>
              </a:buBlip>
              <a:defRPr>
                <a:effectLst/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pic>
        <p:nvPicPr>
          <p:cNvPr id="15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7600" y="2387600"/>
            <a:ext cx="6975475" cy="638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le chat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4146" y="3041650"/>
            <a:ext cx="3796508" cy="5412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l’oiseau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6116" y="2893962"/>
            <a:ext cx="7061813" cy="5289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le poisson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6668" y="3180655"/>
            <a:ext cx="6568262" cy="4919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célibataire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single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divorcé(e)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5477" y="2940645"/>
            <a:ext cx="7746265" cy="5802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fiancé(e)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9522" y="3175892"/>
            <a:ext cx="6785515" cy="4499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marié(e)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6276" y="2782490"/>
            <a:ext cx="7385849" cy="4188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The song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grand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gros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jeune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séparé(e)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100" y="2744539"/>
            <a:ext cx="6863262" cy="5140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veuf/veuve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6844" y="2843014"/>
            <a:ext cx="6091112" cy="5799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The song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joli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large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long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mauvais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The song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même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nouveau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petit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premier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The song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seul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vieux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 a appris quelques irréguliers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Beau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Beau- masc.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belle - fem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beaux - masc. Pl.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Belles- fem pl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bel - aeiouh</a:t>
            </a:r>
          </a:p>
        </p:txBody>
      </p:sp>
    </p:spTree>
  </p:cSld>
  <p:clrMapOvr>
    <a:masterClrMapping/>
  </p:clrMapOvr>
  <p:transition spd="slow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