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Superlatives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q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93" name="image.png"/>
            <p:cNvPicPr/>
            <p:nvPr/>
          </p:nvPicPr>
          <p:blipFill>
            <a:blip r:embed="rId2">
              <a:extLst/>
            </a:blip>
            <a:srcRect l="11812" t="0" r="11812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la moutarde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tranche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0641" y="3036192"/>
            <a:ext cx="3865331" cy="3427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entrée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`</a:t>
            </a:r>
          </a:p>
        </p:txBody>
      </p:sp>
      <p:pic>
        <p:nvPicPr>
          <p:cNvPr id="10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7620" y="1807071"/>
            <a:ext cx="8537960" cy="5609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hors-d’oeuvre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3976" y="2064097"/>
            <a:ext cx="7829648" cy="5210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plat (principal)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1730" y="2276622"/>
            <a:ext cx="7166038" cy="6079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6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15" name="image.jpg"/>
            <p:cNvPicPr/>
            <p:nvPr/>
          </p:nvPicPr>
          <p:blipFill>
            <a:blip r:embed="rId2">
              <a:extLst/>
            </a:blip>
            <a:srcRect l="25457" t="0" r="25457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boucherie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21" name="image.jpg"/>
            <p:cNvPicPr/>
            <p:nvPr/>
          </p:nvPicPr>
          <p:blipFill>
            <a:blip r:embed="rId2">
              <a:extLst/>
            </a:blip>
            <a:srcRect l="28270" t="0" r="28270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boulangerie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27" name="image.jpg"/>
            <p:cNvPicPr/>
            <p:nvPr/>
          </p:nvPicPr>
          <p:blipFill>
            <a:blip r:embed="rId2">
              <a:extLst/>
            </a:blip>
            <a:srcRect l="18316" t="0" r="18316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charcuterie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33" name="image.jpg"/>
            <p:cNvPicPr/>
            <p:nvPr/>
          </p:nvPicPr>
          <p:blipFill>
            <a:blip r:embed="rId2">
              <a:extLst/>
            </a:blip>
            <a:srcRect l="582" t="0" r="582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un(e) commerçant 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40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39" name="image.png"/>
            <p:cNvPicPr/>
            <p:nvPr/>
          </p:nvPicPr>
          <p:blipFill>
            <a:blip r:embed="rId2">
              <a:extLst/>
            </a:blip>
            <a:srcRect l="25368" t="0" r="25368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kilo(gramme)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we already know how to compare two things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6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45" name="image.jpg"/>
            <p:cNvPicPr/>
            <p:nvPr/>
          </p:nvPicPr>
          <p:blipFill>
            <a:blip r:embed="rId2">
              <a:extLst/>
            </a:blip>
            <a:srcRect l="23118" t="0" r="23118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pâtisserie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151" name="image.jpg"/>
            <p:cNvPicPr/>
            <p:nvPr/>
          </p:nvPicPr>
          <p:blipFill>
            <a:blip r:embed="rId2">
              <a:extLst/>
            </a:blip>
            <a:srcRect l="25368" t="0" r="25368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poissonnerie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The real way to do this:  Comparatives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Here’s the formula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object+ is+ plus/moins +adj + que+ other object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la carte +est +plus grande +que + le crayon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le stylo +est+ moins grand + que + la trousse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D4D60"/>
                </a:solidFill>
              </a:rPr>
              <a:t>La boulangerie est plus grande que la patisserie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48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800">
                <a:solidFill>
                  <a:srgbClr val="606060"/>
                </a:solidFill>
              </a:rPr>
              <a:t>now, what if Im going to say that it is the biggest/ fattest store in the city?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we use what is known as a superlative</a:t>
            </a:r>
            <a:endParaRPr sz="34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fast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superlative construction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now we are comparing the object to a group: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object+ is+ le/la + plus/moins + adj + de + group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la patisserie+est + la+ plus+ grande+ de + la ville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le boeuf + est + le plus + petit + de + la viande (meat)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le porc + est + le plus + délicieux + du+ repas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You are going to see vocabulary words.  Tell me the word you are about to see is the biggest or most delicious in town.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6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75" name="image.png"/>
            <p:cNvPicPr/>
            <p:nvPr/>
          </p:nvPicPr>
          <p:blipFill>
            <a:blip r:embed="rId2">
              <a:extLst/>
            </a:blip>
            <a:srcRect l="9900" t="0" r="9900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boîte de conserve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81" name="image.png"/>
            <p:cNvPicPr/>
            <p:nvPr/>
          </p:nvPicPr>
          <p:blipFill>
            <a:blip r:embed="rId2">
              <a:extLst/>
            </a:blip>
            <a:srcRect l="24034" t="0" r="24034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la crème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6678519" y="892949"/>
            <a:ext cx="5829301" cy="7861301"/>
            <a:chOff x="-127000" y="-88900"/>
            <a:chExt cx="5829300" cy="7861300"/>
          </a:xfrm>
        </p:grpSpPr>
        <p:pic>
          <p:nvPicPr>
            <p:cNvPr id="87" name="image.png"/>
            <p:cNvPicPr/>
            <p:nvPr/>
          </p:nvPicPr>
          <p:blipFill>
            <a:blip r:embed="rId2">
              <a:extLst/>
            </a:blip>
            <a:srcRect l="29787" t="0" r="29787" b="0"/>
            <a:stretch>
              <a:fillRect/>
            </a:stretch>
          </p:blipFill>
          <p:spPr>
            <a:xfrm>
              <a:off x="0" y="0"/>
              <a:ext cx="557530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29300" cy="7861300"/>
            </a:xfrm>
            <a:prstGeom prst="rect">
              <a:avLst/>
            </a:prstGeom>
            <a:effectLst/>
          </p:spPr>
        </p:pic>
      </p:grpSp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la mayonnaise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