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13004800" cy="9753600"/>
  <p:notesSz cx="6858000" cy="9144000"/>
  <p:defaultTextStyle>
    <a:lvl1pPr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1pPr>
    <a:lvl2pPr indent="228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2pPr>
    <a:lvl3pPr indent="457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3pPr>
    <a:lvl4pPr indent="685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4pPr>
    <a:lvl5pPr indent="9144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5pPr>
    <a:lvl6pPr indent="11430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6pPr>
    <a:lvl7pPr indent="1371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7pPr>
    <a:lvl8pPr indent="1600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8pPr>
    <a:lvl9pPr indent="1828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One</a:t>
            </a:r>
            <a:endParaRPr i="1" sz="3200">
              <a:solidFill>
                <a:srgbClr val="717D75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Two</a:t>
            </a:r>
            <a:endParaRPr i="1" sz="3200">
              <a:solidFill>
                <a:srgbClr val="717D75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Three</a:t>
            </a:r>
            <a:endParaRPr i="1" sz="3200">
              <a:solidFill>
                <a:srgbClr val="717D75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Four</a:t>
            </a:r>
            <a:endParaRPr i="1" sz="3200">
              <a:solidFill>
                <a:srgbClr val="717D75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One</a:t>
            </a:r>
            <a:endParaRPr sz="32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Two</a:t>
            </a:r>
            <a:endParaRPr sz="32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Three</a:t>
            </a:r>
            <a:endParaRPr sz="32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Four</a:t>
            </a:r>
            <a:endParaRPr sz="32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1pPr>
      <a:lvl2pPr indent="228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2pPr>
      <a:lvl3pPr indent="457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3pPr>
      <a:lvl4pPr indent="685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4pPr>
      <a:lvl5pPr indent="9144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5pPr>
      <a:lvl6pPr indent="11430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6pPr>
      <a:lvl7pPr indent="1371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7pPr>
      <a:lvl8pPr indent="1600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8pPr>
      <a:lvl9pPr indent="1828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9pPr>
    </p:titleStyle>
    <p:bodyStyle>
      <a:lvl1pPr marL="5334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1pPr>
      <a:lvl2pPr marL="10668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2pPr>
      <a:lvl3pPr marL="16002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3pPr>
      <a:lvl4pPr marL="21336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4pPr>
      <a:lvl5pPr marL="26670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5pPr>
      <a:lvl6pPr marL="32004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6pPr>
      <a:lvl7pPr marL="37338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7pPr>
      <a:lvl8pPr marL="42672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8pPr>
      <a:lvl9pPr marL="4800600" indent="-533400" defTabSz="584200">
        <a:spcBef>
          <a:spcPts val="4200"/>
        </a:spcBef>
        <a:buSzPct val="40000"/>
        <a:buBlip>
          <a:blip r:embed="rId3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Travail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717D75"/>
                </a:solidFill>
              </a:rPr>
              <a:t>Et comment le utiliser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546056"/>
                </a:solidFill>
              </a:rPr>
              <a:t>l’organisateur/ l’organisatrice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l’organiste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546056"/>
                </a:solidFill>
              </a:rPr>
              <a:t>l’ouvreur/ l’ouvrier/ l’ouvriere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pape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patron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peintre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pirate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plombier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poète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pretre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Obj:  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SWBAT identify words relating to different professions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SWBAT identify the question words why, how, what, and when.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prince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psychiatre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ramoneur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savant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sénateur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soldat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sonneur des cloches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travailleur d’ordinateurs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voleur des banques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546056"/>
                </a:solidFill>
              </a:rPr>
              <a:t>le vendeur des hamburgeurs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maire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salaire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l’allocation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la promotion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les possibilités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diplome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les depenses personnelles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679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90">
                <a:solidFill>
                  <a:srgbClr val="546056"/>
                </a:solidFill>
              </a:rPr>
              <a:t>frais de representation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la fiche de poste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546056"/>
                </a:solidFill>
              </a:rPr>
              <a:t>les responsabilites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code vestimentaire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marine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les heures du travail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les capacites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la tension/ le stress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la recompense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les employees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sécurité du travail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l’objectif dd carriere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l’education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une distinction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les activités 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595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50">
                <a:solidFill>
                  <a:srgbClr val="546056"/>
                </a:solidFill>
              </a:rPr>
              <a:t>le mechanician/ la mechanicienne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les references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QUESTION WORDS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Question words: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Que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Qu’est-ce que </a:t>
            </a:r>
            <a:endParaRPr sz="4300">
              <a:solidFill>
                <a:srgbClr val="54605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both mean what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pourquoi - why 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comment -how 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combien de- how many</a:t>
            </a:r>
            <a:endParaRPr sz="430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quand - when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546056"/>
                </a:solidFill>
              </a:rPr>
              <a:t>le meteorologiste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metteur en scene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le musicien/ la musicienne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l’operateur/ l’opératrice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