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satOff val="1848"/>
              <a:lumOff val="-15262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0" cap="flat">
              <a:noFill/>
              <a:miter lim="400000"/>
            </a:ln>
          </a:insideH>
          <a:insideV>
            <a:ln w="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5689600"/>
            <a:ext cx="10464800" cy="5080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152900"/>
            <a:ext cx="10464800" cy="647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346200" y="520700"/>
            <a:ext cx="10388600" cy="58602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908800"/>
            <a:ext cx="10464800" cy="12827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355600" y="3251200"/>
            <a:ext cx="12293600" cy="32385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05600" y="609600"/>
            <a:ext cx="5359400" cy="7759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355600" y="1016000"/>
            <a:ext cx="5892800" cy="3886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355600" y="4889500"/>
            <a:ext cx="5892800" cy="3886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520700" indent="-520700">
              <a:lnSpc>
                <a:spcPct val="120000"/>
              </a:lnSpc>
              <a:spcBef>
                <a:spcPts val="4600"/>
              </a:spcBef>
              <a:defRPr sz="4600"/>
            </a:lvl1pPr>
            <a:lvl2pPr marL="1041400" indent="-520700">
              <a:lnSpc>
                <a:spcPct val="120000"/>
              </a:lnSpc>
              <a:spcBef>
                <a:spcPts val="4600"/>
              </a:spcBef>
              <a:defRPr sz="4600"/>
            </a:lvl2pPr>
            <a:lvl3pPr marL="1562100" indent="-520700">
              <a:lnSpc>
                <a:spcPct val="120000"/>
              </a:lnSpc>
              <a:spcBef>
                <a:spcPts val="4600"/>
              </a:spcBef>
              <a:defRPr sz="4600"/>
            </a:lvl3pPr>
            <a:lvl4pPr marL="2082800" indent="-520700">
              <a:lnSpc>
                <a:spcPct val="120000"/>
              </a:lnSpc>
              <a:spcBef>
                <a:spcPts val="4600"/>
              </a:spcBef>
              <a:defRPr sz="4600"/>
            </a:lvl4pPr>
            <a:lvl5pPr marL="2603500" indent="-520700">
              <a:lnSpc>
                <a:spcPct val="120000"/>
              </a:lnSpc>
              <a:spcBef>
                <a:spcPts val="4600"/>
              </a:spcBef>
              <a:defRPr sz="4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870700" y="2781300"/>
            <a:ext cx="5283200" cy="6184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355600" y="2730500"/>
            <a:ext cx="5892800" cy="62992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762000" y="762000"/>
            <a:ext cx="11468100" cy="8216900"/>
          </a:xfrm>
          <a:prstGeom prst="rect">
            <a:avLst/>
          </a:prstGeom>
        </p:spPr>
        <p:txBody>
          <a:bodyPr/>
          <a:lstStyle>
            <a:lvl1pPr marL="520700" indent="-520700">
              <a:lnSpc>
                <a:spcPct val="120000"/>
              </a:lnSpc>
              <a:spcBef>
                <a:spcPts val="4600"/>
              </a:spcBef>
              <a:defRPr sz="4600"/>
            </a:lvl1pPr>
            <a:lvl2pPr marL="1041400" indent="-520700">
              <a:lnSpc>
                <a:spcPct val="120000"/>
              </a:lnSpc>
              <a:spcBef>
                <a:spcPts val="4600"/>
              </a:spcBef>
              <a:defRPr sz="4600"/>
            </a:lvl2pPr>
            <a:lvl3pPr marL="1562100" indent="-520700">
              <a:lnSpc>
                <a:spcPct val="120000"/>
              </a:lnSpc>
              <a:spcBef>
                <a:spcPts val="4600"/>
              </a:spcBef>
              <a:defRPr sz="4600"/>
            </a:lvl3pPr>
            <a:lvl4pPr marL="2082800" indent="-520700">
              <a:lnSpc>
                <a:spcPct val="120000"/>
              </a:lnSpc>
              <a:spcBef>
                <a:spcPts val="4600"/>
              </a:spcBef>
              <a:defRPr sz="4600"/>
            </a:lvl4pPr>
            <a:lvl5pPr marL="2603500" indent="-520700">
              <a:lnSpc>
                <a:spcPct val="120000"/>
              </a:lnSpc>
              <a:spcBef>
                <a:spcPts val="4600"/>
              </a:spcBef>
              <a:defRPr sz="4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654800" y="5029200"/>
            <a:ext cx="5803900" cy="421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664613" y="508000"/>
            <a:ext cx="5803901" cy="421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idx="15"/>
          </p:nvPr>
        </p:nvSpPr>
        <p:spPr>
          <a:xfrm>
            <a:off x="533400" y="508000"/>
            <a:ext cx="580823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24599" y="9271000"/>
            <a:ext cx="342901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72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4318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8636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12954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17272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21590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25908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30226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34544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38862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 Verb Review</a:t>
            </a:r>
          </a:p>
        </p:txBody>
      </p:sp>
      <p:sp>
        <p:nvSpPr>
          <p:cNvPr id="120" name="Shape 120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Indirect object pronouns</a:t>
            </a:r>
          </a:p>
        </p:txBody>
      </p:sp>
      <p:sp>
        <p:nvSpPr>
          <p:cNvPr id="147" name="Shape 1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Between any subject and verb, there is a space</a:t>
            </a:r>
          </a:p>
          <a:p>
            <a:pPr/>
            <a:r>
              <a:t>Je ______aime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600"/>
            </a:lvl1pPr>
          </a:lstStyle>
          <a:p>
            <a:pPr/>
            <a:r>
              <a:t>What you are referring to</a:t>
            </a:r>
          </a:p>
        </p:txBody>
      </p:sp>
      <p:sp>
        <p:nvSpPr>
          <p:cNvPr id="150" name="Shape 150"/>
          <p:cNvSpPr/>
          <p:nvPr>
            <p:ph type="body" idx="1"/>
          </p:nvPr>
        </p:nvSpPr>
        <p:spPr>
          <a:xfrm>
            <a:off x="508000" y="1995090"/>
            <a:ext cx="12293600" cy="7187010"/>
          </a:xfrm>
          <a:prstGeom prst="rect">
            <a:avLst/>
          </a:prstGeom>
        </p:spPr>
        <p:txBody>
          <a:bodyPr/>
          <a:lstStyle/>
          <a:p>
            <a:pPr marL="208279" indent="-208279" defTabSz="233679">
              <a:spcBef>
                <a:spcPts val="1800"/>
              </a:spcBef>
              <a:defRPr sz="3360"/>
            </a:pPr>
            <a:r>
              <a:t>goes in that space</a:t>
            </a:r>
          </a:p>
          <a:p>
            <a:pPr marL="208279" indent="-208279" defTabSz="233679">
              <a:spcBef>
                <a:spcPts val="1800"/>
              </a:spcBef>
              <a:defRPr sz="3360"/>
            </a:pPr>
            <a:r>
              <a:t>je ___ aime</a:t>
            </a:r>
          </a:p>
          <a:p>
            <a:pPr lvl="1" marL="416559" indent="-208279" defTabSz="233679">
              <a:spcBef>
                <a:spcPts val="1800"/>
              </a:spcBef>
              <a:defRPr sz="3360"/>
            </a:pPr>
            <a:r>
              <a:t>in the blank, you could put</a:t>
            </a:r>
          </a:p>
          <a:p>
            <a:pPr lvl="2" marL="624840" indent="-208279" defTabSz="233679">
              <a:spcBef>
                <a:spcPts val="1800"/>
              </a:spcBef>
              <a:defRPr sz="3360"/>
            </a:pPr>
            <a:r>
              <a:t>me (me)</a:t>
            </a:r>
          </a:p>
          <a:p>
            <a:pPr lvl="2" marL="624840" indent="-208279" defTabSz="233679">
              <a:spcBef>
                <a:spcPts val="1800"/>
              </a:spcBef>
              <a:defRPr sz="3360"/>
            </a:pPr>
            <a:r>
              <a:t>te (you)</a:t>
            </a:r>
          </a:p>
          <a:p>
            <a:pPr lvl="2" marL="624840" indent="-208279" defTabSz="233679">
              <a:spcBef>
                <a:spcPts val="1800"/>
              </a:spcBef>
              <a:defRPr sz="3360"/>
            </a:pPr>
            <a:r>
              <a:t>le/la (it)</a:t>
            </a:r>
          </a:p>
          <a:p>
            <a:pPr lvl="2" marL="624840" indent="-208279" defTabSz="233679">
              <a:spcBef>
                <a:spcPts val="1800"/>
              </a:spcBef>
              <a:defRPr sz="3360"/>
            </a:pPr>
            <a:r>
              <a:t>nous (us)</a:t>
            </a:r>
          </a:p>
          <a:p>
            <a:pPr lvl="2" marL="624840" indent="-208279" defTabSz="233679">
              <a:spcBef>
                <a:spcPts val="1800"/>
              </a:spcBef>
              <a:defRPr sz="3360"/>
            </a:pPr>
            <a:r>
              <a:t>vous (you guys)</a:t>
            </a:r>
          </a:p>
          <a:p>
            <a:pPr lvl="2" marL="624840" indent="-208279" defTabSz="233679">
              <a:spcBef>
                <a:spcPts val="1800"/>
              </a:spcBef>
              <a:defRPr sz="3360"/>
            </a:pPr>
            <a:r>
              <a:t>les (them)</a:t>
            </a:r>
          </a:p>
          <a:p>
            <a:pPr lvl="2" marL="624840" indent="-208279" defTabSz="233679">
              <a:spcBef>
                <a:spcPts val="1800"/>
              </a:spcBef>
              <a:defRPr sz="3360"/>
            </a:pPr>
            <a:r>
              <a:t>les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 if your verb takes an à after it?</a:t>
            </a:r>
          </a:p>
        </p:txBody>
      </p:sp>
      <p:sp>
        <p:nvSpPr>
          <p:cNvPr id="153" name="Shape 15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07212" indent="-307212" defTabSz="344677">
              <a:spcBef>
                <a:spcPts val="2700"/>
              </a:spcBef>
              <a:defRPr sz="2714"/>
            </a:pPr>
            <a:r>
              <a:t>Je _____ envoie a</a:t>
            </a:r>
          </a:p>
          <a:p>
            <a:pPr lvl="1" marL="614425" indent="-307212" defTabSz="344677">
              <a:spcBef>
                <a:spcPts val="2700"/>
              </a:spcBef>
              <a:defRPr sz="2714"/>
            </a:pPr>
            <a:r>
              <a:t>Your options are:</a:t>
            </a:r>
          </a:p>
          <a:p>
            <a:pPr lvl="2" marL="921638" indent="-307212" defTabSz="344677">
              <a:spcBef>
                <a:spcPts val="2700"/>
              </a:spcBef>
              <a:defRPr sz="2714"/>
            </a:pPr>
            <a:r>
              <a:t>me (me)</a:t>
            </a:r>
          </a:p>
          <a:p>
            <a:pPr lvl="2" marL="921638" indent="-307212" defTabSz="344677">
              <a:spcBef>
                <a:spcPts val="2700"/>
              </a:spcBef>
              <a:defRPr sz="2714"/>
            </a:pPr>
            <a:r>
              <a:t>te (you)</a:t>
            </a:r>
          </a:p>
          <a:p>
            <a:pPr lvl="2" marL="921638" indent="-307212" defTabSz="344677">
              <a:spcBef>
                <a:spcPts val="2700"/>
              </a:spcBef>
              <a:defRPr sz="2714"/>
            </a:pPr>
            <a:r>
              <a:t>lui (him)</a:t>
            </a:r>
          </a:p>
          <a:p>
            <a:pPr lvl="2" marL="921638" indent="-307212" defTabSz="344677">
              <a:spcBef>
                <a:spcPts val="2700"/>
              </a:spcBef>
              <a:defRPr sz="2714"/>
            </a:pPr>
            <a:r>
              <a:t>nous (us)</a:t>
            </a:r>
          </a:p>
          <a:p>
            <a:pPr lvl="2" marL="921638" indent="-307212" defTabSz="344677">
              <a:spcBef>
                <a:spcPts val="2700"/>
              </a:spcBef>
              <a:defRPr sz="2714"/>
            </a:pPr>
            <a:r>
              <a:t>vous (you guys)</a:t>
            </a:r>
          </a:p>
          <a:p>
            <a:pPr lvl="2" marL="921638" indent="-307212" defTabSz="344677">
              <a:spcBef>
                <a:spcPts val="2700"/>
              </a:spcBef>
              <a:defRPr sz="2714"/>
            </a:pPr>
            <a:r>
              <a:t>leur (them)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Obj</a:t>
            </a:r>
          </a:p>
        </p:txBody>
      </p:sp>
      <p:sp>
        <p:nvSpPr>
          <p:cNvPr id="123" name="Shape 1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SWBAT use regular and irregular re verbs and indirect object pronouns to narrate a fashion show runway.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 VERBS</a:t>
            </a:r>
          </a:p>
        </p:txBody>
      </p:sp>
      <p:sp>
        <p:nvSpPr>
          <p:cNvPr id="126" name="Shape 1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1766" indent="-421766" defTabSz="473201">
              <a:spcBef>
                <a:spcPts val="3700"/>
              </a:spcBef>
              <a:defRPr sz="3725"/>
            </a:pPr>
            <a:r>
              <a:t>There are a few kinds:</a:t>
            </a:r>
          </a:p>
          <a:p>
            <a:pPr lvl="1" marL="843533" indent="-421766" defTabSz="473201">
              <a:spcBef>
                <a:spcPts val="3700"/>
              </a:spcBef>
              <a:defRPr sz="3725"/>
            </a:pPr>
            <a:r>
              <a:t>Regular RE</a:t>
            </a:r>
          </a:p>
          <a:p>
            <a:pPr lvl="1" marL="843533" indent="-421766" defTabSz="473201">
              <a:spcBef>
                <a:spcPts val="3700"/>
              </a:spcBef>
              <a:defRPr sz="3725"/>
            </a:pPr>
            <a:r>
              <a:t>Mettre / any verb with «METTRE » in it</a:t>
            </a:r>
          </a:p>
          <a:p>
            <a:pPr lvl="1" marL="843533" indent="-421766" defTabSz="473201">
              <a:spcBef>
                <a:spcPts val="3700"/>
              </a:spcBef>
              <a:defRPr sz="3725"/>
            </a:pPr>
            <a:r>
              <a:t>‘uire’ verbs</a:t>
            </a:r>
          </a:p>
          <a:p>
            <a:pPr lvl="1" marL="843533" indent="-421766" defTabSz="473201">
              <a:spcBef>
                <a:spcPts val="3700"/>
              </a:spcBef>
              <a:defRPr sz="3725"/>
            </a:pPr>
            <a:r>
              <a:t>‘rire’ verbs</a:t>
            </a:r>
          </a:p>
          <a:p>
            <a:pPr lvl="1" marL="843533" indent="-421766" defTabSz="473201">
              <a:spcBef>
                <a:spcPts val="3700"/>
              </a:spcBef>
              <a:defRPr sz="3725"/>
            </a:pPr>
            <a:r>
              <a:t>dire/ vivre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Regular re</a:t>
            </a:r>
          </a:p>
        </p:txBody>
      </p:sp>
      <p:sp>
        <p:nvSpPr>
          <p:cNvPr id="129" name="Shape 1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1766" indent="-421766" defTabSz="473201">
              <a:spcBef>
                <a:spcPts val="3700"/>
              </a:spcBef>
              <a:defRPr sz="3725"/>
            </a:pPr>
            <a:r>
              <a:t>s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s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nothing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ons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ez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Mettre/ verbs with ‘mettre’ in them</a:t>
            </a:r>
          </a:p>
        </p:txBody>
      </p:sp>
      <p:sp>
        <p:nvSpPr>
          <p:cNvPr id="132" name="Shape 1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1766" indent="-421766" defTabSz="473201">
              <a:spcBef>
                <a:spcPts val="3700"/>
              </a:spcBef>
              <a:defRPr sz="3725"/>
            </a:pPr>
            <a:r>
              <a:t>mets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mets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met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mettons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mettez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mettent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‘uire’ verbs- any verb ending in </a:t>
            </a:r>
            <a:r>
              <a:rPr u="sng"/>
              <a:t>uire</a:t>
            </a:r>
          </a:p>
        </p:txBody>
      </p:sp>
      <p:sp>
        <p:nvSpPr>
          <p:cNvPr id="135" name="Shape 13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54076" indent="-354076" defTabSz="397256">
              <a:spcBef>
                <a:spcPts val="3100"/>
              </a:spcBef>
              <a:defRPr sz="3128"/>
            </a:pPr>
            <a:r>
              <a:t>Your endings are:</a:t>
            </a:r>
          </a:p>
          <a:p>
            <a:pPr marL="354076" indent="-354076" defTabSz="397256">
              <a:spcBef>
                <a:spcPts val="3100"/>
              </a:spcBef>
              <a:defRPr sz="3128"/>
            </a:pPr>
            <a:r>
              <a:t>‘uis’</a:t>
            </a:r>
          </a:p>
          <a:p>
            <a:pPr marL="354076" indent="-354076" defTabSz="397256">
              <a:spcBef>
                <a:spcPts val="3100"/>
              </a:spcBef>
              <a:defRPr sz="3128"/>
            </a:pPr>
            <a:r>
              <a:t>‘uis’</a:t>
            </a:r>
          </a:p>
          <a:p>
            <a:pPr marL="354076" indent="-354076" defTabSz="397256">
              <a:spcBef>
                <a:spcPts val="3100"/>
              </a:spcBef>
              <a:defRPr sz="3128"/>
            </a:pPr>
            <a:r>
              <a:t>‘uit’</a:t>
            </a:r>
          </a:p>
          <a:p>
            <a:pPr marL="354076" indent="-354076" defTabSz="397256">
              <a:spcBef>
                <a:spcPts val="3100"/>
              </a:spcBef>
              <a:defRPr sz="3128"/>
            </a:pPr>
            <a:r>
              <a:t>‘uisons’</a:t>
            </a:r>
          </a:p>
          <a:p>
            <a:pPr marL="354076" indent="-354076" defTabSz="397256">
              <a:spcBef>
                <a:spcPts val="3100"/>
              </a:spcBef>
              <a:defRPr sz="3128"/>
            </a:pPr>
            <a:r>
              <a:t>‘uisez’</a:t>
            </a:r>
          </a:p>
          <a:p>
            <a:pPr marL="354076" indent="-354076" defTabSz="397256">
              <a:spcBef>
                <a:spcPts val="3100"/>
              </a:spcBef>
              <a:defRPr sz="3128"/>
            </a:pPr>
            <a:r>
              <a:t>‘uisent’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Rire/ any verb with ‘rire’ in it</a:t>
            </a:r>
          </a:p>
        </p:txBody>
      </p:sp>
      <p:sp>
        <p:nvSpPr>
          <p:cNvPr id="138" name="Shape 13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1766" indent="-421766" defTabSz="473201">
              <a:spcBef>
                <a:spcPts val="3700"/>
              </a:spcBef>
              <a:defRPr sz="3725"/>
            </a:pPr>
            <a:r>
              <a:t>ris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ris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rit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rions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riez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rient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900"/>
            </a:lvl1pPr>
          </a:lstStyle>
          <a:p>
            <a:pPr/>
            <a:r>
              <a:t>The two without a pattern</a:t>
            </a:r>
          </a:p>
        </p:txBody>
      </p:sp>
      <p:sp>
        <p:nvSpPr>
          <p:cNvPr id="141" name="Shape 141"/>
          <p:cNvSpPr/>
          <p:nvPr>
            <p:ph type="body" idx="1"/>
          </p:nvPr>
        </p:nvSpPr>
        <p:spPr>
          <a:xfrm>
            <a:off x="355600" y="2144365"/>
            <a:ext cx="12293600" cy="6885335"/>
          </a:xfrm>
          <a:prstGeom prst="rect">
            <a:avLst/>
          </a:prstGeom>
        </p:spPr>
        <p:txBody>
          <a:bodyPr/>
          <a:lstStyle/>
          <a:p>
            <a:pPr marL="395731" indent="-395731" defTabSz="443991">
              <a:spcBef>
                <a:spcPts val="3400"/>
              </a:spcBef>
              <a:defRPr sz="3496" u="sng"/>
            </a:pPr>
            <a:r>
              <a:t>Dire- to say or tell</a:t>
            </a:r>
          </a:p>
          <a:p>
            <a:pPr marL="395731" indent="-395731" defTabSz="443991">
              <a:spcBef>
                <a:spcPts val="3400"/>
              </a:spcBef>
              <a:defRPr sz="3496"/>
            </a:pPr>
            <a:r>
              <a:t>je dis</a:t>
            </a:r>
          </a:p>
          <a:p>
            <a:pPr marL="395731" indent="-395731" defTabSz="443991">
              <a:spcBef>
                <a:spcPts val="3400"/>
              </a:spcBef>
              <a:defRPr sz="3496"/>
            </a:pPr>
            <a:r>
              <a:t>tu dis</a:t>
            </a:r>
          </a:p>
          <a:p>
            <a:pPr marL="395731" indent="-395731" defTabSz="443991">
              <a:spcBef>
                <a:spcPts val="3400"/>
              </a:spcBef>
              <a:defRPr sz="3496"/>
            </a:pPr>
            <a:r>
              <a:t>il dit</a:t>
            </a:r>
          </a:p>
          <a:p>
            <a:pPr marL="395731" indent="-395731" defTabSz="443991">
              <a:spcBef>
                <a:spcPts val="3400"/>
              </a:spcBef>
              <a:defRPr sz="3496"/>
            </a:pPr>
            <a:r>
              <a:t>nous disons</a:t>
            </a:r>
          </a:p>
          <a:p>
            <a:pPr marL="395731" indent="-395731" defTabSz="443991">
              <a:spcBef>
                <a:spcPts val="3400"/>
              </a:spcBef>
              <a:defRPr sz="3496"/>
            </a:pPr>
            <a:r>
              <a:t>vous dites</a:t>
            </a:r>
          </a:p>
          <a:p>
            <a:pPr marL="395731" indent="-395731" defTabSz="443991">
              <a:spcBef>
                <a:spcPts val="3400"/>
              </a:spcBef>
              <a:defRPr sz="3496"/>
            </a:pPr>
            <a:r>
              <a:t>ils disent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Vivre- to live</a:t>
            </a:r>
          </a:p>
        </p:txBody>
      </p:sp>
      <p:sp>
        <p:nvSpPr>
          <p:cNvPr id="144" name="Shape 144"/>
          <p:cNvSpPr/>
          <p:nvPr>
            <p:ph type="body" idx="1"/>
          </p:nvPr>
        </p:nvSpPr>
        <p:spPr>
          <a:xfrm>
            <a:off x="355600" y="2197100"/>
            <a:ext cx="12293600" cy="6299200"/>
          </a:xfrm>
          <a:prstGeom prst="rect">
            <a:avLst/>
          </a:prstGeom>
        </p:spPr>
        <p:txBody>
          <a:bodyPr/>
          <a:lstStyle/>
          <a:p>
            <a:pPr marL="421766" indent="-421766" defTabSz="473201">
              <a:spcBef>
                <a:spcPts val="3700"/>
              </a:spcBef>
              <a:defRPr sz="3725"/>
            </a:pPr>
            <a:r>
              <a:t>vis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vis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vit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vivons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vivez</a:t>
            </a:r>
          </a:p>
          <a:p>
            <a:pPr marL="421766" indent="-421766" defTabSz="473201">
              <a:spcBef>
                <a:spcPts val="3700"/>
              </a:spcBef>
              <a:defRPr sz="3725"/>
            </a:pPr>
            <a:r>
              <a:t>vivent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