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228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457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685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9144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Shape 13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Shape 14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Shape 1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Shape 112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Shape 113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hape 1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22" name="Shape 122"/>
          <p:cNvSpPr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Shape 123"/>
          <p:cNvSpPr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Shape 124"/>
          <p:cNvSpPr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hape 12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Shape 133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hape 1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Shape 23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Shape 34"/>
          <p:cNvSpPr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Shape 35"/>
          <p:cNvSpPr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hape 44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Shape 52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Shape 53"/>
          <p:cNvSpPr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2286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4572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6858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91440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hape 6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Shape 92"/>
          <p:cNvSpPr/>
          <p:nvPr>
            <p:ph type="pic" sz="half" idx="14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Shape 93"/>
          <p:cNvSpPr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Shape 94"/>
          <p:cNvSpPr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449833">
              <a:defRPr sz="13089"/>
            </a:lvl1pPr>
          </a:lstStyle>
          <a:p>
            <a:pPr/>
            <a:r>
              <a:t>How do you say ‘ing?’</a:t>
            </a:r>
          </a:p>
        </p:txBody>
      </p:sp>
      <p:sp>
        <p:nvSpPr>
          <p:cNvPr id="167" name="Shape 167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201" name="Shape 2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The easiest way to say ‘ing’</a:t>
            </a:r>
          </a:p>
        </p:txBody>
      </p:sp>
      <p:sp>
        <p:nvSpPr>
          <p:cNvPr id="202" name="Shape 2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8940" indent="-408940" defTabSz="537463">
              <a:spcBef>
                <a:spcPts val="2500"/>
              </a:spcBef>
              <a:defRPr sz="3128"/>
            </a:pPr>
            <a:r>
              <a:t>Everyone asks - ‘how do I say I am skiing?’</a:t>
            </a:r>
          </a:p>
          <a:p>
            <a:pPr lvl="1" marL="817880" indent="-408940" defTabSz="537463">
              <a:spcBef>
                <a:spcPts val="2500"/>
              </a:spcBef>
              <a:defRPr sz="3128"/>
            </a:pPr>
            <a:r>
              <a:t>skier- to ski</a:t>
            </a:r>
          </a:p>
          <a:p>
            <a:pPr lvl="1" marL="817880" indent="-408940" defTabSz="537463">
              <a:spcBef>
                <a:spcPts val="2500"/>
              </a:spcBef>
              <a:defRPr sz="3128"/>
            </a:pPr>
          </a:p>
          <a:p>
            <a:pPr lvl="1" marL="817880" indent="-408940" defTabSz="537463">
              <a:spcBef>
                <a:spcPts val="2500"/>
              </a:spcBef>
              <a:defRPr sz="3128"/>
            </a:pPr>
            <a:r>
              <a:t>Je skie - I ski, I am skiing, I do ski</a:t>
            </a:r>
          </a:p>
          <a:p>
            <a:pPr lvl="1" marL="817880" indent="-408940" defTabSz="537463">
              <a:spcBef>
                <a:spcPts val="2500"/>
              </a:spcBef>
              <a:defRPr sz="3128"/>
            </a:pPr>
          </a:p>
          <a:p>
            <a:pPr lvl="1" marL="817880" indent="-408940" defTabSz="537463">
              <a:spcBef>
                <a:spcPts val="2500"/>
              </a:spcBef>
              <a:defRPr sz="3128"/>
            </a:pPr>
            <a:r>
              <a:t>So, when you conjugate a verb, </a:t>
            </a:r>
            <a:r>
              <a:rPr u="sng"/>
              <a:t>any</a:t>
            </a:r>
            <a:r>
              <a:t> verb in the present, it means that you do the action, you are doing the action, and you do perform the action.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205" name="Shape 2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The ‘ing’ that everyone forgets</a:t>
            </a:r>
          </a:p>
        </p:txBody>
      </p:sp>
      <p:sp>
        <p:nvSpPr>
          <p:cNvPr id="206" name="Shape 2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Lastly, everyone forgets how to state what you were doing.</a:t>
            </a:r>
          </a:p>
          <a:p>
            <a:pPr/>
          </a:p>
          <a:p>
            <a:pPr/>
            <a:r>
              <a:t>I was skiing</a:t>
            </a:r>
          </a:p>
          <a:p>
            <a:pPr/>
          </a:p>
          <a:p>
            <a:pPr/>
            <a:r>
              <a:t>If you </a:t>
            </a:r>
            <a:r>
              <a:rPr i="1"/>
              <a:t>were</a:t>
            </a:r>
            <a:r>
              <a:t> doing the action, the expression is simply just in the imperfect.</a:t>
            </a:r>
          </a:p>
          <a:p>
            <a:pPr/>
            <a:r>
              <a:t>Je skiais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209" name="Shape 20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Why is there no etre?</a:t>
            </a:r>
          </a:p>
        </p:txBody>
      </p:sp>
      <p:sp>
        <p:nvSpPr>
          <p:cNvPr id="210" name="Shape 2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Etre is specifically used for descriptions</a:t>
            </a:r>
          </a:p>
          <a:p>
            <a:pPr lvl="1"/>
            <a:r>
              <a:t>If you are tall, are comes from ere</a:t>
            </a:r>
          </a:p>
          <a:p>
            <a:pPr lvl="1"/>
            <a:r>
              <a:t>If you are eating, eating doesn’t describe you.  Use manger.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213" name="Shape 213"/>
          <p:cNvSpPr/>
          <p:nvPr>
            <p:ph type="title"/>
          </p:nvPr>
        </p:nvSpPr>
        <p:spPr>
          <a:xfrm>
            <a:off x="406400" y="153035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Reminder of imperfect endings</a:t>
            </a:r>
          </a:p>
        </p:txBody>
      </p:sp>
      <p:sp>
        <p:nvSpPr>
          <p:cNvPr id="214" name="Shape 2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ais</a:t>
            </a:r>
          </a:p>
          <a:p>
            <a:pPr/>
            <a:r>
              <a:t>ais</a:t>
            </a:r>
          </a:p>
          <a:p>
            <a:pPr/>
            <a:r>
              <a:t>ait</a:t>
            </a:r>
          </a:p>
          <a:p>
            <a:pPr/>
            <a:r>
              <a:t>ions</a:t>
            </a:r>
          </a:p>
          <a:p>
            <a:pPr/>
            <a:r>
              <a:t>iez</a:t>
            </a:r>
          </a:p>
          <a:p>
            <a:pPr/>
            <a:r>
              <a:t>aient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Objective</a:t>
            </a:r>
          </a:p>
        </p:txBody>
      </p:sp>
      <p:sp>
        <p:nvSpPr>
          <p:cNvPr id="170" name="Shape 17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268731">
              <a:spcBef>
                <a:spcPts val="1200"/>
              </a:spcBef>
              <a:defRPr sz="2760"/>
            </a:lvl1pPr>
          </a:lstStyle>
          <a:p>
            <a:pPr/>
            <a:r>
              <a:t>SWBAT form the present participle and contrast it with the use of infinitives and the subjunctive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73" name="Shape 1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The Present Participle</a:t>
            </a: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 learned yesterday that a gerund phrase, or present participle, translates as the -ing form of the verb.  </a:t>
            </a:r>
          </a:p>
          <a:p>
            <a:pPr/>
          </a:p>
          <a:p>
            <a:pPr/>
            <a:r>
              <a:t>finir - finissant</a:t>
            </a:r>
          </a:p>
          <a:p>
            <a:pPr/>
            <a:r>
              <a:t>aimer - aimant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77" name="Shape 1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But there are other ways of saying 'ing!'</a:t>
            </a:r>
          </a:p>
        </p:txBody>
      </p:sp>
      <p:sp>
        <p:nvSpPr>
          <p:cNvPr id="178" name="Shape 178"/>
          <p:cNvSpPr/>
          <p:nvPr>
            <p:ph type="body" idx="1"/>
          </p:nvPr>
        </p:nvSpPr>
        <p:spPr>
          <a:xfrm>
            <a:off x="406400" y="2620478"/>
            <a:ext cx="12192000" cy="6108701"/>
          </a:xfrm>
          <a:prstGeom prst="rect">
            <a:avLst/>
          </a:prstGeom>
        </p:spPr>
        <p:txBody>
          <a:bodyPr/>
          <a:lstStyle/>
          <a:p>
            <a:pPr/>
            <a:r>
              <a:t>Using the subjunctive/ past subjunctive </a:t>
            </a:r>
          </a:p>
          <a:p>
            <a:pPr/>
            <a:r>
              <a:t>Present tense</a:t>
            </a:r>
          </a:p>
          <a:p>
            <a:pPr/>
            <a:r>
              <a:t>Infinitives</a:t>
            </a:r>
          </a:p>
          <a:p>
            <a:pPr/>
            <a:r>
              <a:t>Imperfect tense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81" name="Shape 1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Present participles</a:t>
            </a:r>
          </a:p>
        </p:txBody>
      </p:sp>
      <p:sp>
        <p:nvSpPr>
          <p:cNvPr id="182" name="Shape 182"/>
          <p:cNvSpPr/>
          <p:nvPr>
            <p:ph type="body" idx="1"/>
          </p:nvPr>
        </p:nvSpPr>
        <p:spPr>
          <a:xfrm>
            <a:off x="252998" y="2466737"/>
            <a:ext cx="12192001" cy="6108701"/>
          </a:xfrm>
          <a:prstGeom prst="rect">
            <a:avLst/>
          </a:prstGeom>
        </p:spPr>
        <p:txBody>
          <a:bodyPr/>
          <a:lstStyle/>
          <a:p>
            <a:pPr/>
            <a:r>
              <a:t>Most of the time, present participles do not follow prepositions.</a:t>
            </a:r>
          </a:p>
          <a:p>
            <a:pPr/>
            <a:r>
              <a:t>They are either alone ( passant par la rue)</a:t>
            </a:r>
          </a:p>
          <a:p>
            <a:pPr/>
            <a:r>
              <a:t>Or follow the preposition 'en'</a:t>
            </a:r>
          </a:p>
          <a:p>
            <a:pPr/>
            <a:r>
              <a:t>(En passant)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85" name="Shape 18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An ing following a preposition</a:t>
            </a:r>
          </a:p>
        </p:txBody>
      </p:sp>
      <p:sp>
        <p:nvSpPr>
          <p:cNvPr id="186" name="Shape 18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Most prepositions are followed by the infinitive</a:t>
            </a:r>
          </a:p>
          <a:p>
            <a:pPr/>
          </a:p>
          <a:p>
            <a:pPr/>
            <a:r>
              <a:t>Sans parler - without speaking</a:t>
            </a:r>
          </a:p>
          <a:p>
            <a:pPr/>
            <a:r>
              <a:t>Avant de parler - before speaking</a:t>
            </a:r>
          </a:p>
          <a:p>
            <a:pPr/>
            <a:r>
              <a:t>Apres de parler - after speaking</a:t>
            </a:r>
          </a:p>
          <a:p>
            <a:pPr/>
            <a:r>
              <a:t>continuer à parler - to continue speaking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89" name="Shape 1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You know the ‘ing’ is an infinitive when:</a:t>
            </a:r>
          </a:p>
        </p:txBody>
      </p:sp>
      <p:sp>
        <p:nvSpPr>
          <p:cNvPr id="190" name="Shape 1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follows a preposition (à, pour, par, avec, sans, avant de, après de)</a:t>
            </a:r>
          </a:p>
          <a:p>
            <a:pPr/>
            <a:r>
              <a:t>It is NOT followed by a subject </a:t>
            </a:r>
          </a:p>
          <a:p>
            <a:pPr/>
          </a:p>
          <a:p>
            <a:pPr/>
            <a:r>
              <a:t>Apres de parler - After speaking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93" name="Shape 19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Subjunctive</a:t>
            </a:r>
          </a:p>
        </p:txBody>
      </p:sp>
      <p:sp>
        <p:nvSpPr>
          <p:cNvPr id="194" name="Shape 19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If your preposition is followed by a subject, it is subjunctive.</a:t>
            </a:r>
          </a:p>
          <a:p>
            <a:pPr/>
          </a:p>
          <a:p>
            <a:pPr/>
            <a:r>
              <a:t>Apres que je parle - after speaking</a:t>
            </a:r>
          </a:p>
          <a:p>
            <a:pPr/>
            <a:r>
              <a:t>Sans que je sache - without me knowing</a:t>
            </a:r>
          </a:p>
          <a:p>
            <a:pPr/>
            <a:r>
              <a:t>Avant qu’il arrive - before he is arriving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</a:t>
            </a:r>
          </a:p>
        </p:txBody>
      </p:sp>
      <p:sp>
        <p:nvSpPr>
          <p:cNvPr id="197" name="Shape 1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Subjunctive Review</a:t>
            </a:r>
          </a:p>
        </p:txBody>
      </p:sp>
      <p:sp>
        <p:nvSpPr>
          <p:cNvPr id="198" name="Shape 1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subjunctive is the tense that follows que and expressions of:</a:t>
            </a:r>
          </a:p>
          <a:p>
            <a:pPr/>
            <a:r>
              <a:t>Doubt</a:t>
            </a:r>
          </a:p>
          <a:p>
            <a:pPr/>
            <a:r>
              <a:t>volition (je veux que)</a:t>
            </a:r>
          </a:p>
          <a:p>
            <a:pPr/>
            <a:r>
              <a:t>uncertainty</a:t>
            </a:r>
          </a:p>
          <a:p>
            <a:pPr/>
            <a:r>
              <a:t>impersonal expressions (Il faut que)</a:t>
            </a:r>
          </a:p>
          <a:p>
            <a:pPr/>
            <a:r>
              <a:t>emotion (j’aime que)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