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</p:sldIdLst>
  <p:sldSz cx="13004800" cy="9753600"/>
  <p:notesSz cx="6858000" cy="9144000"/>
  <p:defaultTextStyle>
    <a:lvl1pPr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1pPr>
    <a:lvl2pPr indent="228600"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2pPr>
    <a:lvl3pPr indent="457200"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3pPr>
    <a:lvl4pPr indent="685800"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4pPr>
    <a:lvl5pPr indent="914400"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5pPr>
    <a:lvl6pPr indent="1143000"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6pPr>
    <a:lvl7pPr indent="1371600"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7pPr>
    <a:lvl8pPr indent="1600200"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8pPr>
    <a:lvl9pPr indent="1828800"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" cap="flat">
              <a:solidFill>
                <a:srgbClr val="F0F0F0"/>
              </a:solidFill>
              <a:prstDash val="solid"/>
              <a:miter lim="400000"/>
            </a:ln>
          </a:top>
          <a:bottom>
            <a:ln w="6350" cap="flat">
              <a:solidFill>
                <a:srgbClr val="F0F0F0"/>
              </a:solidFill>
              <a:prstDash val="solid"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D6D6D">
              <a:alpha val="41000"/>
            </a:srgbClr>
          </a:solidFill>
        </a:fill>
      </a:tcStyle>
    </a:wholeTbl>
    <a:band2H>
      <a:tcTxStyle b="def" i="def"/>
      <a:tcStyle>
        <a:tcBdr/>
        <a:fill>
          <a:solidFill>
            <a:srgbClr val="4E4E4E">
              <a:alpha val="4100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F0F0F0"/>
              </a:solidFill>
              <a:prstDash val="solid"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" cap="flat">
              <a:solidFill>
                <a:srgbClr val="F0F0F0"/>
              </a:solidFill>
              <a:prstDash val="solid"/>
              <a:miter lim="400000"/>
            </a:ln>
          </a:top>
          <a:bottom>
            <a:ln w="6350" cap="flat">
              <a:solidFill>
                <a:srgbClr val="F0F0F0"/>
              </a:solidFill>
              <a:prstDash val="solid"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6565">
              <a:alpha val="75000"/>
            </a:srgbClr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0F0F0"/>
              </a:solidFill>
              <a:prstDash val="solid"/>
              <a:miter lim="400000"/>
            </a:ln>
          </a:top>
          <a:bottom>
            <a:ln w="12700" cap="flat">
              <a:solidFill>
                <a:srgbClr val="F0F0F0"/>
              </a:solidFill>
              <a:prstDash val="solid"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861A1">
              <a:alpha val="80000"/>
            </a:srgbClr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0F0F0"/>
              </a:solidFill>
              <a:prstDash val="solid"/>
              <a:miter lim="400000"/>
            </a:ln>
          </a:top>
          <a:bottom>
            <a:ln w="25400" cap="flat">
              <a:solidFill>
                <a:srgbClr val="F0F0F0"/>
              </a:solidFill>
              <a:prstDash val="solid"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861A1">
              <a:alpha val="80000"/>
            </a:srgbClr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D6D6D">
              <a:alpha val="41000"/>
            </a:srgbClr>
          </a:solidFill>
        </a:fill>
      </a:tcStyle>
    </a:wholeTbl>
    <a:band2H>
      <a:tcTxStyle b="def" i="def"/>
      <a:tcStyle>
        <a:tcBdr/>
        <a:fill>
          <a:solidFill>
            <a:srgbClr val="909090">
              <a:alpha val="4100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6350" cap="flat">
              <a:solidFill>
                <a:srgbClr val="484745"/>
              </a:solidFill>
              <a:prstDash val="solid"/>
              <a:miter lim="400000"/>
            </a:ln>
          </a:left>
          <a:right>
            <a:ln w="6350" cap="flat">
              <a:solidFill>
                <a:srgbClr val="5E5D5B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6350" cap="flat">
              <a:solidFill>
                <a:srgbClr val="5E5D5B"/>
              </a:solidFill>
              <a:prstDash val="solid"/>
              <a:miter lim="400000"/>
            </a:ln>
          </a:insideV>
        </a:tcBdr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714717"/>
              </a:solidFill>
              <a:prstDash val="solid"/>
              <a:miter lim="400000"/>
            </a:ln>
          </a:left>
          <a:right>
            <a:ln w="12700" cap="flat">
              <a:solidFill>
                <a:srgbClr val="714717"/>
              </a:solidFill>
              <a:prstDash val="solid"/>
              <a:miter lim="400000"/>
            </a:ln>
          </a:right>
          <a:top>
            <a:ln w="6350" cap="flat">
              <a:solidFill>
                <a:srgbClr val="5E5D5B"/>
              </a:solidFill>
              <a:prstDash val="solid"/>
              <a:miter lim="400000"/>
            </a:ln>
          </a:top>
          <a:bottom>
            <a:ln w="6350" cap="flat">
              <a:solidFill>
                <a:srgbClr val="484745"/>
              </a:solidFill>
              <a:prstDash val="solid"/>
              <a:miter lim="400000"/>
            </a:ln>
          </a:bottom>
          <a:insideH>
            <a:ln w="12700" cap="flat">
              <a:solidFill>
                <a:srgbClr val="714717"/>
              </a:solidFill>
              <a:prstDash val="solid"/>
              <a:miter lim="400000"/>
            </a:ln>
          </a:insideH>
          <a:insideV>
            <a:ln w="12700" cap="flat">
              <a:solidFill>
                <a:srgbClr val="714717"/>
              </a:solidFill>
              <a:prstDash val="solid"/>
              <a:miter lim="400000"/>
            </a:ln>
          </a:insideV>
        </a:tcBdr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714717"/>
              </a:solidFill>
              <a:prstDash val="solid"/>
              <a:miter lim="400000"/>
            </a:ln>
          </a:left>
          <a:right>
            <a:ln w="12700" cap="flat">
              <a:solidFill>
                <a:srgbClr val="714717"/>
              </a:solidFill>
              <a:prstDash val="solid"/>
              <a:miter lim="400000"/>
            </a:ln>
          </a:right>
          <a:top>
            <a:ln w="6350" cap="flat">
              <a:solidFill>
                <a:srgbClr val="484745"/>
              </a:solidFill>
              <a:prstDash val="solid"/>
              <a:miter lim="400000"/>
            </a:ln>
          </a:top>
          <a:bottom>
            <a:ln w="6350" cap="flat">
              <a:solidFill>
                <a:srgbClr val="5E5D5B"/>
              </a:solidFill>
              <a:prstDash val="solid"/>
              <a:miter lim="400000"/>
            </a:ln>
          </a:bottom>
          <a:insideH>
            <a:ln w="12700" cap="flat">
              <a:solidFill>
                <a:srgbClr val="714717"/>
              </a:solidFill>
              <a:prstDash val="solid"/>
              <a:miter lim="400000"/>
            </a:ln>
          </a:insideH>
          <a:insideV>
            <a:ln w="12700" cap="flat">
              <a:solidFill>
                <a:srgbClr val="714717"/>
              </a:solidFill>
              <a:prstDash val="solid"/>
              <a:miter lim="400000"/>
            </a:ln>
          </a:insideV>
        </a:tcBdr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3F1D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3F1D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3F1D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D4D4D"/>
          </a:solidFill>
        </a:fill>
      </a:tcStyle>
    </a:wholeTbl>
    <a:band2H>
      <a:tcTxStyle b="def" i="def"/>
      <a:tcStyle>
        <a:tcBdr/>
        <a:fill>
          <a:solidFill>
            <a:srgbClr val="5A5A5A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F3F1DF"/>
              </a:solidFill>
              <a:prstDash val="solid"/>
              <a:miter lim="400000"/>
            </a:ln>
          </a:left>
          <a:right>
            <a:ln w="12700" cap="flat">
              <a:solidFill>
                <a:srgbClr val="F3F1DF"/>
              </a:solidFill>
              <a:prstDash val="solid"/>
              <a:miter lim="400000"/>
            </a:ln>
          </a:right>
          <a:top>
            <a:ln w="12700" cap="flat">
              <a:solidFill>
                <a:srgbClr val="F3F1DF"/>
              </a:solidFill>
              <a:prstDash val="solid"/>
              <a:miter lim="400000"/>
            </a:ln>
          </a:top>
          <a:bottom>
            <a:ln w="12700" cap="flat">
              <a:solidFill>
                <a:srgbClr val="F3F1DF"/>
              </a:solidFill>
              <a:prstDash val="solid"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solidFill>
                <a:srgbClr val="F3F1DF"/>
              </a:solidFill>
              <a:prstDash val="solid"/>
              <a:miter lim="400000"/>
            </a:ln>
          </a:insideV>
        </a:tcBdr>
        <a:fill>
          <a:solidFill>
            <a:srgbClr val="1A8F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3F1DF"/>
              </a:solidFill>
              <a:prstDash val="solid"/>
              <a:miter lim="400000"/>
            </a:ln>
          </a:top>
          <a:bottom>
            <a:ln w="12700" cap="flat">
              <a:solidFill>
                <a:srgbClr val="F3F1DF"/>
              </a:solidFill>
              <a:prstDash val="solid"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3F1DF"/>
              </a:solidFill>
              <a:prstDash val="solid"/>
              <a:miter lim="400000"/>
            </a:ln>
          </a:top>
          <a:bottom>
            <a:ln w="12700" cap="flat">
              <a:solidFill>
                <a:srgbClr val="F3F1DF"/>
              </a:solidFill>
              <a:prstDash val="solid"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D6D6D"/>
          </a:solidFill>
        </a:fill>
      </a:tcStyle>
    </a:wholeTbl>
    <a:band2H>
      <a:tcTxStyle b="def" i="def"/>
      <a:tcStyle>
        <a:tcBdr/>
        <a:fill>
          <a:solidFill>
            <a:srgbClr val="7D7D7D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C5C5B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282828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2A7A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0331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" cap="flat">
              <a:solidFill>
                <a:srgbClr val="FFFFFF"/>
              </a:solidFill>
              <a:prstDash val="solid"/>
              <a:miter lim="400000"/>
            </a:ln>
          </a:top>
          <a:bottom>
            <a:ln w="6350" cap="flat">
              <a:solidFill>
                <a:srgbClr val="FFFFFF"/>
              </a:solidFill>
              <a:prstDash val="solid"/>
              <a:miter lim="400000"/>
            </a:ln>
          </a:bottom>
          <a:insideH>
            <a:ln w="635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D5D5D"/>
          </a:solidFill>
        </a:fill>
      </a:tcStyle>
    </a:wholeTbl>
    <a:band2H>
      <a:tcTxStyle b="def" i="def"/>
      <a:tcStyle>
        <a:tcBdr/>
        <a:fill>
          <a:solidFill>
            <a:srgbClr val="696969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6350" cap="flat">
              <a:solidFill>
                <a:srgbClr val="FFFFFF"/>
              </a:solidFill>
              <a:prstDash val="solid"/>
              <a:miter lim="400000"/>
            </a:ln>
          </a:right>
          <a:top>
            <a:ln w="6350" cap="flat">
              <a:solidFill>
                <a:srgbClr val="FFFFFF"/>
              </a:solidFill>
              <a:prstDash val="solid"/>
              <a:miter lim="400000"/>
            </a:ln>
          </a:top>
          <a:bottom>
            <a:ln w="6350" cap="flat">
              <a:solidFill>
                <a:srgbClr val="FFFFFF"/>
              </a:solidFill>
              <a:prstDash val="solid"/>
              <a:miter lim="400000"/>
            </a:ln>
          </a:bottom>
          <a:insideH>
            <a:ln w="6350" cap="flat">
              <a:solidFill>
                <a:srgbClr val="FFFFFF"/>
              </a:solidFill>
              <a:prstDash val="solid"/>
              <a:miter lim="400000"/>
            </a:ln>
          </a:insideH>
          <a:insideV>
            <a:ln w="635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8787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635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635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87878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" cap="flat">
              <a:solidFill>
                <a:srgbClr val="F0F0F0"/>
              </a:solidFill>
              <a:prstDash val="solid"/>
              <a:miter lim="400000"/>
            </a:ln>
          </a:top>
          <a:bottom>
            <a:ln w="6350" cap="flat">
              <a:solidFill>
                <a:srgbClr val="F0F0F0"/>
              </a:solidFill>
              <a:prstDash val="solid"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0000">
              <a:alpha val="10000"/>
            </a:srgbClr>
          </a:solidFill>
        </a:fill>
      </a:tcStyle>
    </a:wholeTbl>
    <a:band2H>
      <a:tcTxStyle b="def" i="def"/>
      <a:tcStyle>
        <a:tcBdr/>
        <a:fill>
          <a:solidFill>
            <a:srgbClr val="888888">
              <a:alpha val="1000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F0F0F0"/>
              </a:solidFill>
              <a:prstDash val="solid"/>
              <a:miter lim="400000"/>
            </a:ln>
          </a:right>
          <a:top>
            <a:ln w="6350" cap="flat">
              <a:solidFill>
                <a:srgbClr val="F0F0F0"/>
              </a:solidFill>
              <a:prstDash val="solid"/>
              <a:miter lim="400000"/>
            </a:ln>
          </a:top>
          <a:bottom>
            <a:ln w="6350" cap="flat">
              <a:solidFill>
                <a:srgbClr val="F0F0F0"/>
              </a:solidFill>
              <a:prstDash val="solid"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0F0F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F0F0F0"/>
              </a:solidFill>
              <a:prstDash val="solid"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0" name="Shape 3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xfrm>
            <a:off x="762000" y="2463800"/>
            <a:ext cx="11480800" cy="2540000"/>
          </a:xfrm>
          <a:prstGeom prst="rect">
            <a:avLst/>
          </a:prstGeom>
        </p:spPr>
        <p:txBody>
          <a:bodyPr anchor="b"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Texte du titre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762000" y="5156200"/>
            <a:ext cx="11480800" cy="8636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1pPr>
            <a:lvl2pPr marL="0" indent="2286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2pPr>
            <a:lvl3pPr marL="0" indent="4572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3pPr>
            <a:lvl4pPr marL="0" indent="6858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4pPr>
            <a:lvl5pPr marL="0" indent="9144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Texte niveau 1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Texte niveau 2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Texte niveau 3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Texte niveau 4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Texte niveau 5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xfrm>
            <a:off x="762000" y="6883400"/>
            <a:ext cx="11480800" cy="1079500"/>
          </a:xfrm>
          <a:prstGeom prst="rect">
            <a:avLst/>
          </a:prstGeom>
        </p:spPr>
        <p:txBody>
          <a:bodyPr anchor="b"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Texte du titre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762000" y="8128000"/>
            <a:ext cx="11480800" cy="9144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1pPr>
            <a:lvl2pPr marL="0" indent="2286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2pPr>
            <a:lvl3pPr marL="0" indent="4572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3pPr>
            <a:lvl4pPr marL="0" indent="6858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4pPr>
            <a:lvl5pPr marL="0" indent="9144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Texte niveau 1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Texte niveau 2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Texte niveau 3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Texte niveau 4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Texte niveau 5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 - Centr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762000" y="3517900"/>
            <a:ext cx="11480800" cy="2717800"/>
          </a:xfrm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Texte du titre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title"/>
          </p:nvPr>
        </p:nvSpPr>
        <p:spPr>
          <a:xfrm>
            <a:off x="762000" y="419100"/>
            <a:ext cx="5384800" cy="4597400"/>
          </a:xfrm>
          <a:prstGeom prst="rect">
            <a:avLst/>
          </a:prstGeom>
        </p:spPr>
        <p:txBody>
          <a:bodyPr anchor="b"/>
          <a:lstStyle>
            <a:lvl1pPr>
              <a:defRPr sz="5200"/>
            </a:lvl1pPr>
          </a:lstStyle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52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Texte du titre</a:t>
            </a:r>
          </a:p>
        </p:txBody>
      </p:sp>
      <p:sp>
        <p:nvSpPr>
          <p:cNvPr id="14" name="Shape 14"/>
          <p:cNvSpPr/>
          <p:nvPr>
            <p:ph type="body" idx="1"/>
          </p:nvPr>
        </p:nvSpPr>
        <p:spPr>
          <a:xfrm>
            <a:off x="762000" y="5245100"/>
            <a:ext cx="5384800" cy="38100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1pPr>
            <a:lvl2pPr marL="0" indent="2286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2pPr>
            <a:lvl3pPr marL="0" indent="4572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3pPr>
            <a:lvl4pPr marL="0" indent="6858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4pPr>
            <a:lvl5pPr marL="0" indent="9144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Texte niveau 1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Texte niveau 2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Texte niveau 3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Texte niveau 4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Texte niveau 5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 - Ha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Texte du titre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 et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Texte du titre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Texte niveau 1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Texte niveau 2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Texte niveau 3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Texte niveau 4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Texte niveau 5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, puces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Texte du titre</a:t>
            </a:r>
          </a:p>
        </p:txBody>
      </p:sp>
      <p:sp>
        <p:nvSpPr>
          <p:cNvPr id="22" name="Shape 22"/>
          <p:cNvSpPr/>
          <p:nvPr>
            <p:ph type="body" idx="1"/>
          </p:nvPr>
        </p:nvSpPr>
        <p:spPr>
          <a:xfrm>
            <a:off x="762000" y="2374900"/>
            <a:ext cx="5384800" cy="68072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buClr>
                <a:srgbClr val="EBEBEB"/>
              </a:buClr>
              <a:defRPr sz="2800"/>
            </a:lvl1pPr>
            <a:lvl2pPr marL="685800" indent="-342900">
              <a:spcBef>
                <a:spcPts val="3200"/>
              </a:spcBef>
              <a:buClr>
                <a:srgbClr val="EBEBEB"/>
              </a:buClr>
              <a:defRPr sz="2800"/>
            </a:lvl2pPr>
            <a:lvl3pPr marL="1028700" indent="-342900">
              <a:spcBef>
                <a:spcPts val="3200"/>
              </a:spcBef>
              <a:buClr>
                <a:srgbClr val="EBEBEB"/>
              </a:buClr>
              <a:defRPr sz="2800"/>
            </a:lvl3pPr>
            <a:lvl4pPr marL="1371600" indent="-342900">
              <a:spcBef>
                <a:spcPts val="3200"/>
              </a:spcBef>
              <a:buClr>
                <a:srgbClr val="EBEBEB"/>
              </a:buClr>
              <a:defRPr sz="2800"/>
            </a:lvl4pPr>
            <a:lvl5pPr marL="1714500" indent="-342900">
              <a:spcBef>
                <a:spcPts val="3200"/>
              </a:spcBef>
              <a:buClr>
                <a:srgbClr val="EBEBEB"/>
              </a:buClr>
              <a:defRPr sz="2800"/>
            </a:lvl5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8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Texte niveau 1</a:t>
            </a:r>
            <a:endParaRPr sz="28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28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Texte niveau 2</a:t>
            </a:r>
            <a:endParaRPr sz="28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28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Texte niveau 3</a:t>
            </a:r>
            <a:endParaRPr sz="28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28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Texte niveau 4</a:t>
            </a:r>
            <a:endParaRPr sz="28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28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Texte niveau 5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body" idx="1"/>
          </p:nvPr>
        </p:nvSpPr>
        <p:spPr>
          <a:xfrm>
            <a:off x="762000" y="965200"/>
            <a:ext cx="11480800" cy="78232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Texte niveau 1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Texte niveau 2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Texte niveau 3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Texte niveau 4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Texte niveau 5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762000" y="203200"/>
            <a:ext cx="11480800" cy="2146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Texte du titre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762000" y="2413000"/>
            <a:ext cx="11480800" cy="6362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Texte niveau 1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Texte niveau 2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Texte niveau 3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Texte niveau 4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Texte niveau 5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transition spd="med" advClick="1"/>
  <p:txStyles>
    <p:titleStyle>
      <a:lvl1pPr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1pPr>
      <a:lvl2pPr indent="228600"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2pPr>
      <a:lvl3pPr indent="457200"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3pPr>
      <a:lvl4pPr indent="685800"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4pPr>
      <a:lvl5pPr indent="914400"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5pPr>
      <a:lvl6pPr indent="1143000"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6pPr>
      <a:lvl7pPr indent="1371600"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7pPr>
      <a:lvl8pPr indent="1600200"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8pPr>
      <a:lvl9pPr indent="1828800"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9pPr>
    </p:titleStyle>
    <p:bodyStyle>
      <a:lvl1pPr marL="4064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1pPr>
      <a:lvl2pPr marL="8128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2pPr>
      <a:lvl3pPr marL="12192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3pPr>
      <a:lvl4pPr marL="16256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4pPr>
      <a:lvl5pPr marL="20320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5pPr>
      <a:lvl6pPr marL="24384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6pPr>
      <a:lvl7pPr marL="28448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7pPr>
      <a:lvl8pPr marL="32512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8pPr>
      <a:lvl9pPr marL="36576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Les Verbes Réfléchis</a:t>
            </a:r>
          </a:p>
        </p:txBody>
      </p:sp>
      <p:sp>
        <p:nvSpPr>
          <p:cNvPr id="33" name="Shape 3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What you do to yourself</a:t>
            </a:r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Part III</a:t>
            </a:r>
          </a:p>
        </p:txBody>
      </p:sp>
      <p:sp>
        <p:nvSpPr>
          <p:cNvPr id="60" name="Shape 6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se promener:  to take a walk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se rendre compte que:  to realize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se reposer: to rest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se souvenir de:  to remember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se tromber:  to be mistaken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se trouver: to be located</a:t>
            </a:r>
          </a:p>
        </p:txBody>
      </p:sp>
    </p:spTree>
  </p:cSld>
  <p:clrMapOvr>
    <a:masterClrMapping/>
  </p:clrMapOvr>
  <p:transition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Walkthrough</a:t>
            </a:r>
          </a:p>
        </p:txBody>
      </p:sp>
      <p:sp>
        <p:nvSpPr>
          <p:cNvPr id="63" name="Shape 6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We’ll start with JE and use the example verb « se disputer »</a:t>
            </a:r>
          </a:p>
        </p:txBody>
      </p:sp>
    </p:spTree>
  </p:cSld>
  <p:clrMapOvr>
    <a:masterClrMapping/>
  </p:clrMapOvr>
  <p:transition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Present</a:t>
            </a:r>
          </a:p>
        </p:txBody>
      </p:sp>
      <p:sp>
        <p:nvSpPr>
          <p:cNvPr id="66" name="Shape 6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Je me dispute</a:t>
            </a:r>
          </a:p>
        </p:txBody>
      </p:sp>
    </p:spTree>
  </p:cSld>
  <p:clrMapOvr>
    <a:masterClrMapping/>
  </p:clrMapOvr>
  <p:transition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Let’s make it negative</a:t>
            </a:r>
          </a:p>
        </p:txBody>
      </p:sp>
      <p:sp>
        <p:nvSpPr>
          <p:cNvPr id="69" name="Shape 6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Je ne me dispute pas </a:t>
            </a:r>
          </a:p>
        </p:txBody>
      </p:sp>
    </p:spTree>
  </p:cSld>
  <p:clrMapOvr>
    <a:masterClrMapping/>
  </p:clrMapOvr>
  <p:transition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Let’s make it past</a:t>
            </a:r>
          </a:p>
        </p:txBody>
      </p:sp>
      <p:sp>
        <p:nvSpPr>
          <p:cNvPr id="72" name="Shape 7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Je me suis disputé (e)</a:t>
            </a:r>
          </a:p>
        </p:txBody>
      </p:sp>
    </p:spTree>
  </p:cSld>
  <p:clrMapOvr>
    <a:masterClrMapping/>
  </p:clrMapOvr>
  <p:transition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Negative Past</a:t>
            </a:r>
          </a:p>
        </p:txBody>
      </p:sp>
      <p:sp>
        <p:nvSpPr>
          <p:cNvPr id="75" name="Shape 7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Je ne me suis pas disputé(e)</a:t>
            </a:r>
          </a:p>
        </p:txBody>
      </p:sp>
    </p:spTree>
  </p:cSld>
  <p:clrMapOvr>
    <a:masterClrMapping/>
  </p:clrMapOvr>
  <p:transition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Let’s try Tu</a:t>
            </a:r>
          </a:p>
        </p:txBody>
      </p:sp>
      <p:sp>
        <p:nvSpPr>
          <p:cNvPr id="78" name="Shape 7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Tu te disputes</a:t>
            </a:r>
          </a:p>
        </p:txBody>
      </p:sp>
    </p:spTree>
  </p:cSld>
  <p:clrMapOvr>
    <a:masterClrMapping/>
  </p:clrMapOvr>
  <p:transition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Negative</a:t>
            </a:r>
          </a:p>
        </p:txBody>
      </p:sp>
      <p:sp>
        <p:nvSpPr>
          <p:cNvPr id="81" name="Shape 8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Tu ne te disputes pas</a:t>
            </a:r>
          </a:p>
        </p:txBody>
      </p:sp>
    </p:spTree>
  </p:cSld>
  <p:clrMapOvr>
    <a:masterClrMapping/>
  </p:clrMapOvr>
  <p:transition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Past</a:t>
            </a:r>
          </a:p>
        </p:txBody>
      </p:sp>
      <p:sp>
        <p:nvSpPr>
          <p:cNvPr id="84" name="Shape 8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Tu t’es disputé</a:t>
            </a:r>
          </a:p>
        </p:txBody>
      </p:sp>
    </p:spTree>
  </p:cSld>
  <p:clrMapOvr>
    <a:masterClrMapping/>
  </p:clrMapOvr>
  <p:transition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Negative Past</a:t>
            </a:r>
          </a:p>
        </p:txBody>
      </p:sp>
      <p:sp>
        <p:nvSpPr>
          <p:cNvPr id="87" name="Shape 8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Tu ne te es pas disputé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L’objectif:</a:t>
            </a:r>
          </a:p>
        </p:txBody>
      </p:sp>
      <p:sp>
        <p:nvSpPr>
          <p:cNvPr id="36" name="Shape 3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SWBAT state what they did not do on a daily basis.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SWBAT conjugate reflexive verbs in the present/past tense.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SWBAT walk reflexives through affirmative, negative, past, and negative past</a:t>
            </a:r>
          </a:p>
        </p:txBody>
      </p:sp>
    </p:spTree>
  </p:cSld>
  <p:clrMapOvr>
    <a:masterClrMapping/>
  </p:clrMapOvr>
  <p:transition spd="slow" advClick="1">
    <p:dissolv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« Il »</a:t>
            </a:r>
          </a:p>
        </p:txBody>
      </p:sp>
      <p:sp>
        <p:nvSpPr>
          <p:cNvPr id="90" name="Shape 9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Il se dispute</a:t>
            </a:r>
          </a:p>
        </p:txBody>
      </p:sp>
    </p:spTree>
  </p:cSld>
  <p:clrMapOvr>
    <a:masterClrMapping/>
  </p:clrMapOvr>
  <p:transition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Negative</a:t>
            </a:r>
          </a:p>
        </p:txBody>
      </p:sp>
      <p:sp>
        <p:nvSpPr>
          <p:cNvPr id="93" name="Shape 9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Il ne se dispute pas</a:t>
            </a:r>
          </a:p>
        </p:txBody>
      </p:sp>
    </p:spTree>
  </p:cSld>
  <p:clrMapOvr>
    <a:masterClrMapping/>
  </p:clrMapOvr>
  <p:transition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Past</a:t>
            </a:r>
          </a:p>
        </p:txBody>
      </p:sp>
      <p:sp>
        <p:nvSpPr>
          <p:cNvPr id="96" name="Shape 9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Il se est disputé</a:t>
            </a:r>
          </a:p>
        </p:txBody>
      </p:sp>
    </p:spTree>
  </p:cSld>
  <p:clrMapOvr>
    <a:masterClrMapping/>
  </p:clrMapOvr>
  <p:transition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Negative Past</a:t>
            </a:r>
          </a:p>
        </p:txBody>
      </p:sp>
      <p:sp>
        <p:nvSpPr>
          <p:cNvPr id="99" name="Shape 9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Il ne se est pas disputé</a:t>
            </a:r>
          </a:p>
        </p:txBody>
      </p:sp>
    </p:spTree>
  </p:cSld>
  <p:clrMapOvr>
    <a:masterClrMapping/>
  </p:clrMapOvr>
  <p:transition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Nous</a:t>
            </a:r>
          </a:p>
        </p:txBody>
      </p:sp>
      <p:sp>
        <p:nvSpPr>
          <p:cNvPr id="102" name="Shape 10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Nous nous disputons</a:t>
            </a:r>
          </a:p>
        </p:txBody>
      </p:sp>
    </p:spTree>
  </p:cSld>
  <p:clrMapOvr>
    <a:masterClrMapping/>
  </p:clrMapOvr>
  <p:transition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Negative</a:t>
            </a:r>
          </a:p>
        </p:txBody>
      </p:sp>
      <p:sp>
        <p:nvSpPr>
          <p:cNvPr id="105" name="Shape 10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Nous ne nous disputons pas</a:t>
            </a:r>
          </a:p>
        </p:txBody>
      </p:sp>
    </p:spTree>
  </p:cSld>
  <p:clrMapOvr>
    <a:masterClrMapping/>
  </p:clrMapOvr>
  <p:transition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Past</a:t>
            </a:r>
          </a:p>
        </p:txBody>
      </p:sp>
      <p:sp>
        <p:nvSpPr>
          <p:cNvPr id="108" name="Shape 10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Nous nous sommes disputés</a:t>
            </a:r>
          </a:p>
        </p:txBody>
      </p:sp>
    </p:spTree>
  </p:cSld>
  <p:clrMapOvr>
    <a:masterClrMapping/>
  </p:clrMapOvr>
  <p:transition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Negative Past</a:t>
            </a:r>
          </a:p>
        </p:txBody>
      </p:sp>
      <p:sp>
        <p:nvSpPr>
          <p:cNvPr id="111" name="Shape 11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Nous ne nous sommes pas disputés</a:t>
            </a:r>
          </a:p>
        </p:txBody>
      </p:sp>
    </p:spTree>
  </p:cSld>
  <p:clrMapOvr>
    <a:masterClrMapping/>
  </p:clrMapOvr>
  <p:transition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Vous</a:t>
            </a:r>
          </a:p>
        </p:txBody>
      </p:sp>
      <p:sp>
        <p:nvSpPr>
          <p:cNvPr id="114" name="Shape 11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Vous vous disputez</a:t>
            </a:r>
          </a:p>
        </p:txBody>
      </p:sp>
    </p:spTree>
  </p:cSld>
  <p:clrMapOvr>
    <a:masterClrMapping/>
  </p:clrMapOvr>
  <p:transition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Neg</a:t>
            </a:r>
          </a:p>
        </p:txBody>
      </p:sp>
      <p:sp>
        <p:nvSpPr>
          <p:cNvPr id="117" name="Shape 11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Vous ne vous disputez pas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What do I do with the « se »?</a:t>
            </a:r>
          </a:p>
        </p:txBody>
      </p:sp>
      <p:sp>
        <p:nvSpPr>
          <p:cNvPr id="39" name="Shape 3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We are going to try to conjugate the verb s’habiller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First, forget the « se » is there, put on your er verb endings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Je    habille       Nous habillons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tu   habilles      Vous habillez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il    habille        Ils habillent</a:t>
            </a:r>
          </a:p>
        </p:txBody>
      </p:sp>
    </p:spTree>
  </p:cSld>
  <p:clrMapOvr>
    <a:masterClrMapping/>
  </p:clrMapOvr>
  <p:transition spd="slow" advClick="1">
    <p:dissolv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Past </a:t>
            </a:r>
          </a:p>
        </p:txBody>
      </p:sp>
      <p:sp>
        <p:nvSpPr>
          <p:cNvPr id="120" name="Shape 12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Vous vous êtes disputés</a:t>
            </a:r>
          </a:p>
        </p:txBody>
      </p:sp>
    </p:spTree>
  </p:cSld>
  <p:clrMapOvr>
    <a:masterClrMapping/>
  </p:clrMapOvr>
  <p:transition spd="med" advClick="1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Negative Past</a:t>
            </a:r>
          </a:p>
        </p:txBody>
      </p:sp>
      <p:sp>
        <p:nvSpPr>
          <p:cNvPr id="123" name="Shape 12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Vous ne vous êtes pas disputés</a:t>
            </a:r>
          </a:p>
        </p:txBody>
      </p:sp>
    </p:spTree>
  </p:cSld>
  <p:clrMapOvr>
    <a:masterClrMapping/>
  </p:clrMapOvr>
  <p:transition spd="med" advClick="1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Ils</a:t>
            </a:r>
          </a:p>
        </p:txBody>
      </p:sp>
      <p:sp>
        <p:nvSpPr>
          <p:cNvPr id="126" name="Shape 12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Ils se disputent</a:t>
            </a:r>
          </a:p>
        </p:txBody>
      </p:sp>
    </p:spTree>
  </p:cSld>
  <p:clrMapOvr>
    <a:masterClrMapping/>
  </p:clrMapOvr>
  <p:transition spd="med" advClick="1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Negative</a:t>
            </a:r>
          </a:p>
        </p:txBody>
      </p:sp>
      <p:sp>
        <p:nvSpPr>
          <p:cNvPr id="129" name="Shape 12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Ils ne se disputent pas</a:t>
            </a:r>
          </a:p>
        </p:txBody>
      </p:sp>
    </p:spTree>
  </p:cSld>
  <p:clrMapOvr>
    <a:masterClrMapping/>
  </p:clrMapOvr>
  <p:transition spd="med" advClick="1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Past</a:t>
            </a:r>
          </a:p>
        </p:txBody>
      </p:sp>
      <p:sp>
        <p:nvSpPr>
          <p:cNvPr id="132" name="Shape 13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Ils se sont disputés</a:t>
            </a:r>
          </a:p>
        </p:txBody>
      </p:sp>
    </p:spTree>
  </p:cSld>
  <p:clrMapOvr>
    <a:masterClrMapping/>
  </p:clrMapOvr>
  <p:transition spd="med" advClick="1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Negative Past</a:t>
            </a:r>
          </a:p>
        </p:txBody>
      </p:sp>
      <p:sp>
        <p:nvSpPr>
          <p:cNvPr id="135" name="Shape 13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Ils ne se sont pas disputés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Now that we have this,</a:t>
            </a:r>
          </a:p>
        </p:txBody>
      </p:sp>
      <p:sp>
        <p:nvSpPr>
          <p:cNvPr id="42" name="Shape 4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365759" indent="-365759" defTabSz="525779">
              <a:spcBef>
                <a:spcPts val="37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3059">
                <a:solidFill>
                  <a:srgbClr val="EBEBEB"/>
                </a:solidFill>
                <a:effectLst>
                  <a:outerShdw sx="100000" sy="100000" kx="0" ky="0" algn="b" rotWithShape="0" blurRad="45720" dist="22860" dir="5400000">
                    <a:srgbClr val="000000"/>
                  </a:outerShdw>
                </a:effectLst>
              </a:rPr>
              <a:t>let’s add in our « se »</a:t>
            </a:r>
            <a:endParaRPr sz="3059">
              <a:solidFill>
                <a:srgbClr val="EBEBEB"/>
              </a:solidFill>
              <a:effectLst>
                <a:outerShdw sx="100000" sy="100000" kx="0" ky="0" algn="b" rotWithShape="0" blurRad="45720" dist="22860" dir="5400000">
                  <a:srgbClr val="000000"/>
                </a:outerShdw>
              </a:effectLst>
            </a:endParaRPr>
          </a:p>
          <a:p>
            <a:pPr lvl="0" marL="365759" indent="-365759" defTabSz="525779">
              <a:spcBef>
                <a:spcPts val="37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3059">
                <a:solidFill>
                  <a:srgbClr val="EBEBEB"/>
                </a:solidFill>
                <a:effectLst>
                  <a:outerShdw sx="100000" sy="100000" kx="0" ky="0" algn="b" rotWithShape="0" blurRad="45720" dist="22860" dir="5400000">
                    <a:srgbClr val="000000"/>
                  </a:outerShdw>
                </a:effectLst>
              </a:rPr>
              <a:t>for Je, « se » becomes « me »</a:t>
            </a:r>
            <a:endParaRPr sz="3059">
              <a:solidFill>
                <a:srgbClr val="EBEBEB"/>
              </a:solidFill>
              <a:effectLst>
                <a:outerShdw sx="100000" sy="100000" kx="0" ky="0" algn="b" rotWithShape="0" blurRad="45720" dist="22860" dir="5400000">
                  <a:srgbClr val="000000"/>
                </a:outerShdw>
              </a:effectLst>
            </a:endParaRPr>
          </a:p>
          <a:p>
            <a:pPr lvl="1" marL="731519" indent="-365759" defTabSz="525779">
              <a:spcBef>
                <a:spcPts val="37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3059">
                <a:solidFill>
                  <a:srgbClr val="EBEBEB"/>
                </a:solidFill>
                <a:effectLst>
                  <a:outerShdw sx="100000" sy="100000" kx="0" ky="0" algn="b" rotWithShape="0" blurRad="45720" dist="22860" dir="5400000">
                    <a:srgbClr val="000000"/>
                  </a:outerShdw>
                </a:effectLst>
              </a:rPr>
              <a:t>Je me habille</a:t>
            </a:r>
            <a:endParaRPr sz="3059">
              <a:solidFill>
                <a:srgbClr val="EBEBEB"/>
              </a:solidFill>
              <a:effectLst>
                <a:outerShdw sx="100000" sy="100000" kx="0" ky="0" algn="b" rotWithShape="0" blurRad="45720" dist="22860" dir="5400000">
                  <a:srgbClr val="000000"/>
                </a:outerShdw>
              </a:effectLst>
            </a:endParaRPr>
          </a:p>
          <a:p>
            <a:pPr lvl="0" marL="365759" indent="-365759" defTabSz="525779">
              <a:spcBef>
                <a:spcPts val="37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3059">
                <a:solidFill>
                  <a:srgbClr val="EBEBEB"/>
                </a:solidFill>
                <a:effectLst>
                  <a:outerShdw sx="100000" sy="100000" kx="0" ky="0" algn="b" rotWithShape="0" blurRad="45720" dist="22860" dir="5400000">
                    <a:srgbClr val="000000"/>
                  </a:outerShdw>
                </a:effectLst>
              </a:rPr>
              <a:t>for Tu, « se » becomes « te »</a:t>
            </a:r>
            <a:endParaRPr sz="3059">
              <a:solidFill>
                <a:srgbClr val="EBEBEB"/>
              </a:solidFill>
              <a:effectLst>
                <a:outerShdw sx="100000" sy="100000" kx="0" ky="0" algn="b" rotWithShape="0" blurRad="45720" dist="22860" dir="5400000">
                  <a:srgbClr val="000000"/>
                </a:outerShdw>
              </a:effectLst>
            </a:endParaRPr>
          </a:p>
          <a:p>
            <a:pPr lvl="1" marL="731519" indent="-365759" defTabSz="525779">
              <a:spcBef>
                <a:spcPts val="37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3059">
                <a:solidFill>
                  <a:srgbClr val="EBEBEB"/>
                </a:solidFill>
                <a:effectLst>
                  <a:outerShdw sx="100000" sy="100000" kx="0" ky="0" algn="b" rotWithShape="0" blurRad="45720" dist="22860" dir="5400000">
                    <a:srgbClr val="000000"/>
                  </a:outerShdw>
                </a:effectLst>
              </a:rPr>
              <a:t>Tu te habilles</a:t>
            </a:r>
            <a:endParaRPr sz="3059">
              <a:solidFill>
                <a:srgbClr val="EBEBEB"/>
              </a:solidFill>
              <a:effectLst>
                <a:outerShdw sx="100000" sy="100000" kx="0" ky="0" algn="b" rotWithShape="0" blurRad="45720" dist="22860" dir="5400000">
                  <a:srgbClr val="000000"/>
                </a:outerShdw>
              </a:effectLst>
            </a:endParaRPr>
          </a:p>
          <a:p>
            <a:pPr lvl="0" marL="365759" indent="-365759" defTabSz="525779">
              <a:spcBef>
                <a:spcPts val="37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3059">
                <a:solidFill>
                  <a:srgbClr val="EBEBEB"/>
                </a:solidFill>
                <a:effectLst>
                  <a:outerShdw sx="100000" sy="100000" kx="0" ky="0" algn="b" rotWithShape="0" blurRad="45720" dist="22860" dir="5400000">
                    <a:srgbClr val="000000"/>
                  </a:outerShdw>
                </a:effectLst>
              </a:rPr>
              <a:t>for il/ elle, se stays the same</a:t>
            </a:r>
            <a:endParaRPr sz="3059">
              <a:solidFill>
                <a:srgbClr val="EBEBEB"/>
              </a:solidFill>
              <a:effectLst>
                <a:outerShdw sx="100000" sy="100000" kx="0" ky="0" algn="b" rotWithShape="0" blurRad="45720" dist="22860" dir="5400000">
                  <a:srgbClr val="000000"/>
                </a:outerShdw>
              </a:effectLst>
            </a:endParaRPr>
          </a:p>
          <a:p>
            <a:pPr lvl="1" marL="731519" indent="-365759" defTabSz="525779">
              <a:spcBef>
                <a:spcPts val="37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3059">
                <a:solidFill>
                  <a:srgbClr val="EBEBEB"/>
                </a:solidFill>
                <a:effectLst>
                  <a:outerShdw sx="100000" sy="100000" kx="0" ky="0" algn="b" rotWithShape="0" blurRad="45720" dist="22860" dir="5400000">
                    <a:srgbClr val="000000"/>
                  </a:outerShdw>
                </a:effectLst>
              </a:rPr>
              <a:t>il se habille</a:t>
            </a:r>
          </a:p>
        </p:txBody>
      </p:sp>
    </p:spTree>
  </p:cSld>
  <p:clrMapOvr>
    <a:masterClrMapping/>
  </p:clrMapOvr>
  <p:transition spd="slow" advClick="1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The rest</a:t>
            </a:r>
          </a:p>
        </p:txBody>
      </p:sp>
      <p:sp>
        <p:nvSpPr>
          <p:cNvPr id="45" name="Shape 4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for nous, se becomes nous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Nous nous habillons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for vous, se becomes vous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vous vous habillez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for ils/elles, se becomes se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Ils se habillent</a:t>
            </a:r>
          </a:p>
        </p:txBody>
      </p:sp>
    </p:spTree>
  </p:cSld>
  <p:clrMapOvr>
    <a:masterClrMapping/>
  </p:clrMapOvr>
  <p:transition spd="slow" advClick="1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Past tense</a:t>
            </a:r>
          </a:p>
        </p:txBody>
      </p:sp>
      <p:sp>
        <p:nvSpPr>
          <p:cNvPr id="48" name="Shape 4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je me suis amusé (e)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tu te es amusé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il se est amusé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nous nous sommes amusé (s)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vous vous êtes amusé(s)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ils se sont amusé(s)</a:t>
            </a:r>
          </a:p>
        </p:txBody>
      </p:sp>
    </p:spTree>
  </p:cSld>
  <p:clrMapOvr>
    <a:masterClrMapping/>
  </p:clrMapOvr>
  <p:transition spd="slow" advClick="1"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Making it negative</a:t>
            </a:r>
          </a:p>
        </p:txBody>
      </p:sp>
      <p:sp>
        <p:nvSpPr>
          <p:cNvPr id="51" name="Shape 5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300736" indent="-300736" defTabSz="432308">
              <a:spcBef>
                <a:spcPts val="31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2516">
                <a:solidFill>
                  <a:srgbClr val="EBEBEB"/>
                </a:solidFill>
                <a:effectLst>
                  <a:outerShdw sx="100000" sy="100000" kx="0" ky="0" algn="b" rotWithShape="0" blurRad="37592" dist="18796" dir="5400000">
                    <a:srgbClr val="000000"/>
                  </a:outerShdw>
                </a:effectLst>
              </a:rPr>
              <a:t>Your ne goes in the same place as before, your other negative does as well</a:t>
            </a:r>
            <a:endParaRPr sz="2516">
              <a:solidFill>
                <a:srgbClr val="EBEBEB"/>
              </a:solidFill>
              <a:effectLst>
                <a:outerShdw sx="100000" sy="100000" kx="0" ky="0" algn="b" rotWithShape="0" blurRad="37592" dist="18796" dir="5400000">
                  <a:srgbClr val="000000"/>
                </a:outerShdw>
              </a:effectLst>
            </a:endParaRPr>
          </a:p>
          <a:p>
            <a:pPr lvl="0" marL="300736" indent="-300736" defTabSz="432308">
              <a:spcBef>
                <a:spcPts val="3100"/>
              </a:spcBef>
              <a:defRPr sz="1800">
                <a:solidFill>
                  <a:srgbClr val="000000"/>
                </a:solidFill>
                <a:effectLst/>
              </a:defRPr>
            </a:pPr>
            <a:endParaRPr sz="2516">
              <a:solidFill>
                <a:srgbClr val="EBEBEB"/>
              </a:solidFill>
              <a:effectLst>
                <a:outerShdw sx="100000" sy="100000" kx="0" ky="0" algn="b" rotWithShape="0" blurRad="37592" dist="18796" dir="5400000">
                  <a:srgbClr val="000000"/>
                </a:outerShdw>
              </a:effectLst>
            </a:endParaRPr>
          </a:p>
          <a:p>
            <a:pPr lvl="1" marL="601472" indent="-300736" defTabSz="432308">
              <a:spcBef>
                <a:spcPts val="31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2516">
                <a:solidFill>
                  <a:srgbClr val="EBEBEB"/>
                </a:solidFill>
                <a:effectLst>
                  <a:outerShdw sx="100000" sy="100000" kx="0" ky="0" algn="b" rotWithShape="0" blurRad="37592" dist="18796" dir="5400000">
                    <a:srgbClr val="000000"/>
                  </a:outerShdw>
                </a:effectLst>
              </a:rPr>
              <a:t>Je ne me suis pas amusé (e)</a:t>
            </a:r>
            <a:endParaRPr sz="2516">
              <a:solidFill>
                <a:srgbClr val="EBEBEB"/>
              </a:solidFill>
              <a:effectLst>
                <a:outerShdw sx="100000" sy="100000" kx="0" ky="0" algn="b" rotWithShape="0" blurRad="37592" dist="18796" dir="5400000">
                  <a:srgbClr val="000000"/>
                </a:outerShdw>
              </a:effectLst>
            </a:endParaRPr>
          </a:p>
          <a:p>
            <a:pPr lvl="1" marL="601472" indent="-300736" defTabSz="432308">
              <a:spcBef>
                <a:spcPts val="31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2516">
                <a:solidFill>
                  <a:srgbClr val="EBEBEB"/>
                </a:solidFill>
                <a:effectLst>
                  <a:outerShdw sx="100000" sy="100000" kx="0" ky="0" algn="b" rotWithShape="0" blurRad="37592" dist="18796" dir="5400000">
                    <a:srgbClr val="000000"/>
                  </a:outerShdw>
                </a:effectLst>
              </a:rPr>
              <a:t>Tu ne te es pas amusé</a:t>
            </a:r>
            <a:endParaRPr sz="2516">
              <a:solidFill>
                <a:srgbClr val="EBEBEB"/>
              </a:solidFill>
              <a:effectLst>
                <a:outerShdw sx="100000" sy="100000" kx="0" ky="0" algn="b" rotWithShape="0" blurRad="37592" dist="18796" dir="5400000">
                  <a:srgbClr val="000000"/>
                </a:outerShdw>
              </a:effectLst>
            </a:endParaRPr>
          </a:p>
          <a:p>
            <a:pPr lvl="1" marL="601472" indent="-300736" defTabSz="432308">
              <a:spcBef>
                <a:spcPts val="31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2516">
                <a:solidFill>
                  <a:srgbClr val="EBEBEB"/>
                </a:solidFill>
                <a:effectLst>
                  <a:outerShdw sx="100000" sy="100000" kx="0" ky="0" algn="b" rotWithShape="0" blurRad="37592" dist="18796" dir="5400000">
                    <a:srgbClr val="000000"/>
                  </a:outerShdw>
                </a:effectLst>
              </a:rPr>
              <a:t>il ne se est pas amusé</a:t>
            </a:r>
            <a:endParaRPr sz="2516">
              <a:solidFill>
                <a:srgbClr val="EBEBEB"/>
              </a:solidFill>
              <a:effectLst>
                <a:outerShdw sx="100000" sy="100000" kx="0" ky="0" algn="b" rotWithShape="0" blurRad="37592" dist="18796" dir="5400000">
                  <a:srgbClr val="000000"/>
                </a:outerShdw>
              </a:effectLst>
            </a:endParaRPr>
          </a:p>
          <a:p>
            <a:pPr lvl="1" marL="601472" indent="-300736" defTabSz="432308">
              <a:spcBef>
                <a:spcPts val="31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2516">
                <a:solidFill>
                  <a:srgbClr val="EBEBEB"/>
                </a:solidFill>
                <a:effectLst>
                  <a:outerShdw sx="100000" sy="100000" kx="0" ky="0" algn="b" rotWithShape="0" blurRad="37592" dist="18796" dir="5400000">
                    <a:srgbClr val="000000"/>
                  </a:outerShdw>
                </a:effectLst>
              </a:rPr>
              <a:t>nous ne nous sommes pas amusé (s)</a:t>
            </a:r>
            <a:endParaRPr sz="2516">
              <a:solidFill>
                <a:srgbClr val="EBEBEB"/>
              </a:solidFill>
              <a:effectLst>
                <a:outerShdw sx="100000" sy="100000" kx="0" ky="0" algn="b" rotWithShape="0" blurRad="37592" dist="18796" dir="5400000">
                  <a:srgbClr val="000000"/>
                </a:outerShdw>
              </a:effectLst>
            </a:endParaRPr>
          </a:p>
          <a:p>
            <a:pPr lvl="1" marL="601472" indent="-300736" defTabSz="432308">
              <a:spcBef>
                <a:spcPts val="31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2516">
                <a:solidFill>
                  <a:srgbClr val="EBEBEB"/>
                </a:solidFill>
                <a:effectLst>
                  <a:outerShdw sx="100000" sy="100000" kx="0" ky="0" algn="b" rotWithShape="0" blurRad="37592" dist="18796" dir="5400000">
                    <a:srgbClr val="000000"/>
                  </a:outerShdw>
                </a:effectLst>
              </a:rPr>
              <a:t>vous ne vous êtes pas amusé</a:t>
            </a:r>
            <a:endParaRPr sz="2516">
              <a:solidFill>
                <a:srgbClr val="EBEBEB"/>
              </a:solidFill>
              <a:effectLst>
                <a:outerShdw sx="100000" sy="100000" kx="0" ky="0" algn="b" rotWithShape="0" blurRad="37592" dist="18796" dir="5400000">
                  <a:srgbClr val="000000"/>
                </a:outerShdw>
              </a:effectLst>
            </a:endParaRPr>
          </a:p>
          <a:p>
            <a:pPr lvl="1" marL="601472" indent="-300736" defTabSz="432308">
              <a:spcBef>
                <a:spcPts val="31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2516">
                <a:solidFill>
                  <a:srgbClr val="EBEBEB"/>
                </a:solidFill>
                <a:effectLst>
                  <a:outerShdw sx="100000" sy="100000" kx="0" ky="0" algn="b" rotWithShape="0" blurRad="37592" dist="18796" dir="5400000">
                    <a:srgbClr val="000000"/>
                  </a:outerShdw>
                </a:effectLst>
              </a:rPr>
              <a:t>ils ne se sont pas amusés </a:t>
            </a:r>
          </a:p>
        </p:txBody>
      </p:sp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54990">
              <a:defRPr sz="6080">
                <a:effectLst>
                  <a:outerShdw sx="100000" sy="100000" kx="0" ky="0" algn="b" rotWithShape="0" blurRad="48260" dist="24130" dir="5400000">
                    <a:srgbClr val="000000"/>
                  </a:outerShdw>
                </a:effectLst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080">
                <a:solidFill>
                  <a:srgbClr val="FFFFFF"/>
                </a:solidFill>
                <a:effectLst>
                  <a:outerShdw sx="100000" sy="100000" kx="0" ky="0" algn="b" rotWithShape="0" blurRad="48260" dist="24130" dir="5400000">
                    <a:srgbClr val="000000"/>
                  </a:outerShdw>
                </a:effectLst>
              </a:rPr>
              <a:t>List of Verbs that don’t mean «  to yourself » that are reflexive:</a:t>
            </a:r>
          </a:p>
        </p:txBody>
      </p:sp>
      <p:sp>
        <p:nvSpPr>
          <p:cNvPr id="54" name="Shape 5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365759" indent="-365759" defTabSz="525779">
              <a:spcBef>
                <a:spcPts val="37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3059">
                <a:solidFill>
                  <a:srgbClr val="EBEBEB"/>
                </a:solidFill>
                <a:effectLst>
                  <a:outerShdw sx="100000" sy="100000" kx="0" ky="0" algn="b" rotWithShape="0" blurRad="45720" dist="22860" dir="5400000">
                    <a:srgbClr val="000000"/>
                  </a:outerShdw>
                </a:effectLst>
              </a:rPr>
              <a:t>s’amuser: to have fun</a:t>
            </a:r>
            <a:endParaRPr sz="3059">
              <a:solidFill>
                <a:srgbClr val="EBEBEB"/>
              </a:solidFill>
              <a:effectLst>
                <a:outerShdw sx="100000" sy="100000" kx="0" ky="0" algn="b" rotWithShape="0" blurRad="45720" dist="22860" dir="5400000">
                  <a:srgbClr val="000000"/>
                </a:outerShdw>
              </a:effectLst>
            </a:endParaRPr>
          </a:p>
          <a:p>
            <a:pPr lvl="0" marL="365759" indent="-365759" defTabSz="525779">
              <a:spcBef>
                <a:spcPts val="37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3059">
                <a:solidFill>
                  <a:srgbClr val="EBEBEB"/>
                </a:solidFill>
                <a:effectLst>
                  <a:outerShdw sx="100000" sy="100000" kx="0" ky="0" algn="b" rotWithShape="0" blurRad="45720" dist="22860" dir="5400000">
                    <a:srgbClr val="000000"/>
                  </a:outerShdw>
                </a:effectLst>
              </a:rPr>
              <a:t>s’appeler : to be called</a:t>
            </a:r>
            <a:endParaRPr sz="3059">
              <a:solidFill>
                <a:srgbClr val="EBEBEB"/>
              </a:solidFill>
              <a:effectLst>
                <a:outerShdw sx="100000" sy="100000" kx="0" ky="0" algn="b" rotWithShape="0" blurRad="45720" dist="22860" dir="5400000">
                  <a:srgbClr val="000000"/>
                </a:outerShdw>
              </a:effectLst>
            </a:endParaRPr>
          </a:p>
          <a:p>
            <a:pPr lvl="0" marL="365759" indent="-365759" defTabSz="525779">
              <a:spcBef>
                <a:spcPts val="37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3059">
                <a:solidFill>
                  <a:srgbClr val="EBEBEB"/>
                </a:solidFill>
                <a:effectLst>
                  <a:outerShdw sx="100000" sy="100000" kx="0" ky="0" algn="b" rotWithShape="0" blurRad="45720" dist="22860" dir="5400000">
                    <a:srgbClr val="000000"/>
                  </a:outerShdw>
                </a:effectLst>
              </a:rPr>
              <a:t>s’arrêter:  to stop</a:t>
            </a:r>
            <a:endParaRPr sz="3059">
              <a:solidFill>
                <a:srgbClr val="EBEBEB"/>
              </a:solidFill>
              <a:effectLst>
                <a:outerShdw sx="100000" sy="100000" kx="0" ky="0" algn="b" rotWithShape="0" blurRad="45720" dist="22860" dir="5400000">
                  <a:srgbClr val="000000"/>
                </a:outerShdw>
              </a:effectLst>
            </a:endParaRPr>
          </a:p>
          <a:p>
            <a:pPr lvl="0" marL="365759" indent="-365759" defTabSz="525779">
              <a:spcBef>
                <a:spcPts val="37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3059">
                <a:solidFill>
                  <a:srgbClr val="EBEBEB"/>
                </a:solidFill>
                <a:effectLst>
                  <a:outerShdw sx="100000" sy="100000" kx="0" ky="0" algn="b" rotWithShape="0" blurRad="45720" dist="22860" dir="5400000">
                    <a:srgbClr val="000000"/>
                  </a:outerShdw>
                </a:effectLst>
              </a:rPr>
              <a:t>s’asseoir:  to sit</a:t>
            </a:r>
            <a:endParaRPr sz="3059">
              <a:solidFill>
                <a:srgbClr val="EBEBEB"/>
              </a:solidFill>
              <a:effectLst>
                <a:outerShdw sx="100000" sy="100000" kx="0" ky="0" algn="b" rotWithShape="0" blurRad="45720" dist="22860" dir="5400000">
                  <a:srgbClr val="000000"/>
                </a:outerShdw>
              </a:effectLst>
            </a:endParaRPr>
          </a:p>
          <a:p>
            <a:pPr lvl="0" marL="365759" indent="-365759" defTabSz="525779">
              <a:spcBef>
                <a:spcPts val="37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3059">
                <a:solidFill>
                  <a:srgbClr val="EBEBEB"/>
                </a:solidFill>
                <a:effectLst>
                  <a:outerShdw sx="100000" sy="100000" kx="0" ky="0" algn="b" rotWithShape="0" blurRad="45720" dist="22860" dir="5400000">
                    <a:srgbClr val="000000"/>
                  </a:outerShdw>
                </a:effectLst>
              </a:rPr>
              <a:t>se dépêcher: to hurry</a:t>
            </a:r>
            <a:endParaRPr sz="3059">
              <a:solidFill>
                <a:srgbClr val="EBEBEB"/>
              </a:solidFill>
              <a:effectLst>
                <a:outerShdw sx="100000" sy="100000" kx="0" ky="0" algn="b" rotWithShape="0" blurRad="45720" dist="22860" dir="5400000">
                  <a:srgbClr val="000000"/>
                </a:outerShdw>
              </a:effectLst>
            </a:endParaRPr>
          </a:p>
          <a:p>
            <a:pPr lvl="0" marL="365759" indent="-365759" defTabSz="525779">
              <a:spcBef>
                <a:spcPts val="37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3059">
                <a:solidFill>
                  <a:srgbClr val="EBEBEB"/>
                </a:solidFill>
                <a:effectLst>
                  <a:outerShdw sx="100000" sy="100000" kx="0" ky="0" algn="b" rotWithShape="0" blurRad="45720" dist="22860" dir="5400000">
                    <a:srgbClr val="000000"/>
                  </a:outerShdw>
                </a:effectLst>
              </a:rPr>
              <a:t>se détendre:  to relax</a:t>
            </a:r>
            <a:endParaRPr sz="3059">
              <a:solidFill>
                <a:srgbClr val="EBEBEB"/>
              </a:solidFill>
              <a:effectLst>
                <a:outerShdw sx="100000" sy="100000" kx="0" ky="0" algn="b" rotWithShape="0" blurRad="45720" dist="22860" dir="5400000">
                  <a:srgbClr val="000000"/>
                </a:outerShdw>
              </a:effectLst>
            </a:endParaRPr>
          </a:p>
          <a:p>
            <a:pPr lvl="0" marL="365759" indent="-365759" defTabSz="525779">
              <a:spcBef>
                <a:spcPts val="37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3059">
                <a:solidFill>
                  <a:srgbClr val="EBEBEB"/>
                </a:solidFill>
                <a:effectLst>
                  <a:outerShdw sx="100000" sy="100000" kx="0" ky="0" algn="b" rotWithShape="0" blurRad="45720" dist="22860" dir="5400000">
                    <a:srgbClr val="000000"/>
                  </a:outerShdw>
                </a:effectLst>
              </a:rPr>
              <a:t>se disputer (avec):  to argue</a:t>
            </a:r>
          </a:p>
        </p:txBody>
      </p:sp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Part II</a:t>
            </a:r>
          </a:p>
        </p:txBody>
      </p:sp>
      <p:sp>
        <p:nvSpPr>
          <p:cNvPr id="57" name="Shape 5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365759" indent="-365759" defTabSz="525779">
              <a:spcBef>
                <a:spcPts val="37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3059">
                <a:solidFill>
                  <a:srgbClr val="EBEBEB"/>
                </a:solidFill>
                <a:effectLst>
                  <a:outerShdw sx="100000" sy="100000" kx="0" ky="0" algn="b" rotWithShape="0" blurRad="45720" dist="22860" dir="5400000">
                    <a:srgbClr val="000000"/>
                  </a:outerShdw>
                </a:effectLst>
              </a:rPr>
              <a:t>s’enerver:  to get upset</a:t>
            </a:r>
            <a:endParaRPr sz="3059">
              <a:solidFill>
                <a:srgbClr val="EBEBEB"/>
              </a:solidFill>
              <a:effectLst>
                <a:outerShdw sx="100000" sy="100000" kx="0" ky="0" algn="b" rotWithShape="0" blurRad="45720" dist="22860" dir="5400000">
                  <a:srgbClr val="000000"/>
                </a:outerShdw>
              </a:effectLst>
            </a:endParaRPr>
          </a:p>
          <a:p>
            <a:pPr lvl="0" marL="365759" indent="-365759" defTabSz="525779">
              <a:spcBef>
                <a:spcPts val="37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3059">
                <a:solidFill>
                  <a:srgbClr val="EBEBEB"/>
                </a:solidFill>
                <a:effectLst>
                  <a:outerShdw sx="100000" sy="100000" kx="0" ky="0" algn="b" rotWithShape="0" blurRad="45720" dist="22860" dir="5400000">
                    <a:srgbClr val="000000"/>
                  </a:outerShdw>
                </a:effectLst>
              </a:rPr>
              <a:t>s’ennuyer:  to get bord</a:t>
            </a:r>
            <a:endParaRPr sz="3059">
              <a:solidFill>
                <a:srgbClr val="EBEBEB"/>
              </a:solidFill>
              <a:effectLst>
                <a:outerShdw sx="100000" sy="100000" kx="0" ky="0" algn="b" rotWithShape="0" blurRad="45720" dist="22860" dir="5400000">
                  <a:srgbClr val="000000"/>
                </a:outerShdw>
              </a:effectLst>
            </a:endParaRPr>
          </a:p>
          <a:p>
            <a:pPr lvl="0" marL="365759" indent="-365759" defTabSz="525779">
              <a:spcBef>
                <a:spcPts val="37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3059">
                <a:solidFill>
                  <a:srgbClr val="EBEBEB"/>
                </a:solidFill>
                <a:effectLst>
                  <a:outerShdw sx="100000" sy="100000" kx="0" ky="0" algn="b" rotWithShape="0" blurRad="45720" dist="22860" dir="5400000">
                    <a:srgbClr val="000000"/>
                  </a:outerShdw>
                </a:effectLst>
              </a:rPr>
              <a:t>s’entendre bien avec:  to get along with</a:t>
            </a:r>
            <a:endParaRPr sz="3059">
              <a:solidFill>
                <a:srgbClr val="EBEBEB"/>
              </a:solidFill>
              <a:effectLst>
                <a:outerShdw sx="100000" sy="100000" kx="0" ky="0" algn="b" rotWithShape="0" blurRad="45720" dist="22860" dir="5400000">
                  <a:srgbClr val="000000"/>
                </a:outerShdw>
              </a:effectLst>
            </a:endParaRPr>
          </a:p>
          <a:p>
            <a:pPr lvl="0" marL="365759" indent="-365759" defTabSz="525779">
              <a:spcBef>
                <a:spcPts val="37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3059">
                <a:solidFill>
                  <a:srgbClr val="EBEBEB"/>
                </a:solidFill>
                <a:effectLst>
                  <a:outerShdw sx="100000" sy="100000" kx="0" ky="0" algn="b" rotWithShape="0" blurRad="45720" dist="22860" dir="5400000">
                    <a:srgbClr val="000000"/>
                  </a:outerShdw>
                </a:effectLst>
              </a:rPr>
              <a:t>s’inquiéter:  to worry</a:t>
            </a:r>
            <a:endParaRPr sz="3059">
              <a:solidFill>
                <a:srgbClr val="EBEBEB"/>
              </a:solidFill>
              <a:effectLst>
                <a:outerShdw sx="100000" sy="100000" kx="0" ky="0" algn="b" rotWithShape="0" blurRad="45720" dist="22860" dir="5400000">
                  <a:srgbClr val="000000"/>
                </a:outerShdw>
              </a:effectLst>
            </a:endParaRPr>
          </a:p>
          <a:p>
            <a:pPr lvl="0" marL="365759" indent="-365759" defTabSz="525779">
              <a:spcBef>
                <a:spcPts val="37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3059">
                <a:solidFill>
                  <a:srgbClr val="EBEBEB"/>
                </a:solidFill>
                <a:effectLst>
                  <a:outerShdw sx="100000" sy="100000" kx="0" ky="0" algn="b" rotWithShape="0" blurRad="45720" dist="22860" dir="5400000">
                    <a:srgbClr val="000000"/>
                  </a:outerShdw>
                </a:effectLst>
              </a:rPr>
              <a:t>s’intéresser à:  to be interested in</a:t>
            </a:r>
            <a:endParaRPr sz="3059">
              <a:solidFill>
                <a:srgbClr val="EBEBEB"/>
              </a:solidFill>
              <a:effectLst>
                <a:outerShdw sx="100000" sy="100000" kx="0" ky="0" algn="b" rotWithShape="0" blurRad="45720" dist="22860" dir="5400000">
                  <a:srgbClr val="000000"/>
                </a:outerShdw>
              </a:effectLst>
            </a:endParaRPr>
          </a:p>
          <a:p>
            <a:pPr lvl="0" marL="365759" indent="-365759" defTabSz="525779">
              <a:spcBef>
                <a:spcPts val="37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3059">
                <a:solidFill>
                  <a:srgbClr val="EBEBEB"/>
                </a:solidFill>
                <a:effectLst>
                  <a:outerShdw sx="100000" sy="100000" kx="0" ky="0" algn="b" rotWithShape="0" blurRad="45720" dist="22860" dir="5400000">
                    <a:srgbClr val="000000"/>
                  </a:outerShdw>
                </a:effectLst>
              </a:rPr>
              <a:t>s’occuper de :  to take care of</a:t>
            </a:r>
            <a:endParaRPr sz="3059">
              <a:solidFill>
                <a:srgbClr val="EBEBEB"/>
              </a:solidFill>
              <a:effectLst>
                <a:outerShdw sx="100000" sy="100000" kx="0" ky="0" algn="b" rotWithShape="0" blurRad="45720" dist="22860" dir="5400000">
                  <a:srgbClr val="000000"/>
                </a:outerShdw>
              </a:effectLst>
            </a:endParaRPr>
          </a:p>
          <a:p>
            <a:pPr lvl="0" marL="365759" indent="-365759" defTabSz="525779">
              <a:spcBef>
                <a:spcPts val="37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3059">
                <a:solidFill>
                  <a:srgbClr val="EBEBEB"/>
                </a:solidFill>
                <a:effectLst>
                  <a:outerShdw sx="100000" sy="100000" kx="0" ky="0" algn="b" rotWithShape="0" blurRad="45720" dist="22860" dir="5400000">
                    <a:srgbClr val="000000"/>
                  </a:outerShdw>
                </a:effectLst>
              </a:rPr>
              <a:t>se préparer:  to get ready</a:t>
            </a:r>
          </a:p>
        </p:txBody>
      </p:sp>
    </p:spTree>
  </p:cSld>
  <p:clrMapOvr>
    <a:masterClrMapping/>
  </p:clrMapOvr>
  <p:transition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New_Template2">
  <a:themeElements>
    <a:clrScheme name="New_Template2">
      <a:dk1>
        <a:srgbClr val="C000EB"/>
      </a:dk1>
      <a:lt1>
        <a:srgbClr val="EBEBEB"/>
      </a:lt1>
      <a:dk2>
        <a:srgbClr val="525252"/>
      </a:dk2>
      <a:lt2>
        <a:srgbClr val="C9C9C9"/>
      </a:lt2>
      <a:accent1>
        <a:srgbClr val="619AE3"/>
      </a:accent1>
      <a:accent2>
        <a:srgbClr val="54BFB9"/>
      </a:accent2>
      <a:accent3>
        <a:srgbClr val="29C439"/>
      </a:accent3>
      <a:accent4>
        <a:srgbClr val="EDAC0F"/>
      </a:accent4>
      <a:accent5>
        <a:srgbClr val="D41D03"/>
      </a:accent5>
      <a:accent6>
        <a:srgbClr val="B264DA"/>
      </a:accent6>
      <a:hlink>
        <a:srgbClr val="0000FF"/>
      </a:hlink>
      <a:folHlink>
        <a:srgbClr val="FF00FF"/>
      </a:folHlink>
    </a:clrScheme>
    <a:fontScheme name="New_Template2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New_Templat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508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80000"/>
                </a:srgbClr>
              </a:outerShdw>
            </a:effectLst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EBEBEB"/>
            </a:solidFill>
            <a:effectLst>
              <a:outerShdw sx="100000" sy="100000" kx="0" ky="0" algn="b" rotWithShape="0" blurRad="50800" dist="25400" dir="5400000">
                <a:srgbClr val="000000"/>
              </a:outerShdw>
            </a:effectLst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New_Template2">
  <a:themeElements>
    <a:clrScheme name="New_Template2">
      <a:dk1>
        <a:srgbClr val="000000"/>
      </a:dk1>
      <a:lt1>
        <a:srgbClr val="FFFFFF"/>
      </a:lt1>
      <a:dk2>
        <a:srgbClr val="525252"/>
      </a:dk2>
      <a:lt2>
        <a:srgbClr val="C9C9C9"/>
      </a:lt2>
      <a:accent1>
        <a:srgbClr val="619AE3"/>
      </a:accent1>
      <a:accent2>
        <a:srgbClr val="54BFB9"/>
      </a:accent2>
      <a:accent3>
        <a:srgbClr val="29C439"/>
      </a:accent3>
      <a:accent4>
        <a:srgbClr val="EDAC0F"/>
      </a:accent4>
      <a:accent5>
        <a:srgbClr val="D41D03"/>
      </a:accent5>
      <a:accent6>
        <a:srgbClr val="B264DA"/>
      </a:accent6>
      <a:hlink>
        <a:srgbClr val="0000FF"/>
      </a:hlink>
      <a:folHlink>
        <a:srgbClr val="FF00FF"/>
      </a:folHlink>
    </a:clrScheme>
    <a:fontScheme name="New_Template2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New_Templat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508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80000"/>
                </a:srgbClr>
              </a:outerShdw>
            </a:effectLst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EBEBEB"/>
            </a:solidFill>
            <a:effectLst>
              <a:outerShdw sx="100000" sy="100000" kx="0" ky="0" algn="b" rotWithShape="0" blurRad="50800" dist="25400" dir="5400000">
                <a:srgbClr val="000000"/>
              </a:outerShdw>
            </a:effectLst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