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843276" y="4508500"/>
            <a:ext cx="1319785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Texte</a:t>
            </a: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Le Conditionnel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« Would »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Now that we have reviewed.  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 conditionnel is the new tense we are learning.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It means « would. »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How would you say « would »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1.  find your stem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2.  Add on the endings from the imperfect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1.  Find your stem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 find the stem by taking a verb and crossing out everything after the last R.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trouver - stays trouver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répondre - becomes repiner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finir - becomes finir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2.  Add on the imperfect endings.  What were they?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787400" y="2768600"/>
            <a:ext cx="11430000" cy="6482915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Je . . . ais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Tu .  . . ais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Il . . . ait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Nous . . . ions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Vous . . . iez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Ils . . . aient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Example: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787400" y="2047577"/>
            <a:ext cx="11430000" cy="7704514"/>
          </a:xfrm>
          <a:prstGeom prst="rect">
            <a:avLst/>
          </a:prstGeom>
        </p:spPr>
        <p:txBody>
          <a:bodyPr/>
          <a:lstStyle/>
          <a:p>
            <a:pPr lvl="0" marL="386715" indent="-386715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32">
                <a:solidFill>
                  <a:srgbClr val="FFFFFF"/>
                </a:solidFill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rPr>
              <a:t>I would love</a:t>
            </a:r>
            <a:endParaRPr sz="3132">
              <a:solidFill>
                <a:srgbClr val="FFFFFF"/>
              </a:solidFill>
              <a:effectLst>
                <a:outerShdw sx="100000" sy="100000" kx="0" ky="0" algn="b" rotWithShape="0" blurRad="44196" dist="33147" dir="5400000">
                  <a:srgbClr val="000000"/>
                </a:outerShdw>
              </a:effectLst>
            </a:endParaRPr>
          </a:p>
          <a:p>
            <a:pPr lvl="1" marL="773430" indent="-386715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32">
                <a:solidFill>
                  <a:srgbClr val="FFFFFF"/>
                </a:solidFill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rPr>
              <a:t>We know love is aimer</a:t>
            </a:r>
            <a:endParaRPr sz="3132">
              <a:solidFill>
                <a:srgbClr val="FFFFFF"/>
              </a:solidFill>
              <a:effectLst>
                <a:outerShdw sx="100000" sy="100000" kx="0" ky="0" algn="b" rotWithShape="0" blurRad="44196" dist="33147" dir="5400000">
                  <a:srgbClr val="000000"/>
                </a:outerShdw>
              </a:effectLst>
            </a:endParaRPr>
          </a:p>
          <a:p>
            <a:pPr lvl="2" marL="1160144" indent="-386715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32">
                <a:solidFill>
                  <a:srgbClr val="FFFFFF"/>
                </a:solidFill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rPr>
              <a:t>Je </a:t>
            </a:r>
            <a:endParaRPr sz="3132">
              <a:solidFill>
                <a:srgbClr val="FFFFFF"/>
              </a:solidFill>
              <a:effectLst>
                <a:outerShdw sx="100000" sy="100000" kx="0" ky="0" algn="b" rotWithShape="0" blurRad="44196" dist="33147" dir="5400000">
                  <a:srgbClr val="000000"/>
                </a:outerShdw>
              </a:effectLst>
            </a:endParaRPr>
          </a:p>
          <a:p>
            <a:pPr lvl="3" marL="1546860" indent="-386715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32">
                <a:solidFill>
                  <a:srgbClr val="FFFFFF"/>
                </a:solidFill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rPr>
              <a:t>1.  Go to the last R</a:t>
            </a:r>
            <a:endParaRPr sz="3132">
              <a:solidFill>
                <a:srgbClr val="FFFFFF"/>
              </a:solidFill>
              <a:effectLst>
                <a:outerShdw sx="100000" sy="100000" kx="0" ky="0" algn="b" rotWithShape="0" blurRad="44196" dist="33147" dir="5400000">
                  <a:srgbClr val="000000"/>
                </a:outerShdw>
              </a:effectLst>
            </a:endParaRPr>
          </a:p>
          <a:p>
            <a:pPr lvl="4" marL="1933575" indent="-386715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32">
                <a:solidFill>
                  <a:srgbClr val="FFFFFF"/>
                </a:solidFill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rPr>
              <a:t>Aimer</a:t>
            </a:r>
            <a:endParaRPr sz="3132">
              <a:solidFill>
                <a:srgbClr val="FFFFFF"/>
              </a:solidFill>
              <a:effectLst>
                <a:outerShdw sx="100000" sy="100000" kx="0" ky="0" algn="b" rotWithShape="0" blurRad="44196" dist="33147" dir="5400000">
                  <a:srgbClr val="000000"/>
                </a:outerShdw>
              </a:effectLst>
            </a:endParaRPr>
          </a:p>
          <a:p>
            <a:pPr lvl="3" marL="1546860" indent="-386715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32">
                <a:solidFill>
                  <a:srgbClr val="FFFFFF"/>
                </a:solidFill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rPr>
              <a:t>2.  Add on imperfect ending</a:t>
            </a:r>
            <a:endParaRPr sz="3132">
              <a:solidFill>
                <a:srgbClr val="FFFFFF"/>
              </a:solidFill>
              <a:effectLst>
                <a:outerShdw sx="100000" sy="100000" kx="0" ky="0" algn="b" rotWithShape="0" blurRad="44196" dist="33147" dir="5400000">
                  <a:srgbClr val="000000"/>
                </a:outerShdw>
              </a:effectLst>
            </a:endParaRPr>
          </a:p>
          <a:p>
            <a:pPr lvl="4" marL="1933575" indent="-386715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32">
                <a:solidFill>
                  <a:srgbClr val="FFFFFF"/>
                </a:solidFill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rPr>
              <a:t>je . . . ais</a:t>
            </a:r>
            <a:endParaRPr sz="3132">
              <a:solidFill>
                <a:srgbClr val="FFFFFF"/>
              </a:solidFill>
              <a:effectLst>
                <a:outerShdw sx="100000" sy="100000" kx="0" ky="0" algn="b" rotWithShape="0" blurRad="44196" dist="33147" dir="5400000">
                  <a:srgbClr val="000000"/>
                </a:outerShdw>
              </a:effectLst>
            </a:endParaRPr>
          </a:p>
          <a:p>
            <a:pPr lvl="5" marL="2320289" indent="-386715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32">
                <a:solidFill>
                  <a:srgbClr val="FFFFFF"/>
                </a:solidFill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rPr>
              <a:t>So, it would become:</a:t>
            </a:r>
            <a:endParaRPr sz="3132">
              <a:solidFill>
                <a:srgbClr val="FFFFFF"/>
              </a:solidFill>
              <a:effectLst>
                <a:outerShdw sx="100000" sy="100000" kx="0" ky="0" algn="b" rotWithShape="0" blurRad="44196" dist="33147" dir="5400000">
                  <a:srgbClr val="000000"/>
                </a:outerShdw>
              </a:effectLst>
            </a:endParaRPr>
          </a:p>
          <a:p>
            <a:pPr lvl="5" marL="2320289" indent="-386715" defTabSz="508254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32">
                <a:solidFill>
                  <a:srgbClr val="FFFFFF"/>
                </a:solidFill>
                <a:effectLst>
                  <a:outerShdw sx="100000" sy="100000" kx="0" ky="0" algn="b" rotWithShape="0" blurRad="44196" dist="33147" dir="5400000">
                    <a:srgbClr val="000000"/>
                  </a:outerShdw>
                </a:effectLst>
              </a:rPr>
              <a:t>Je aimerais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One last one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787400" y="2768600"/>
            <a:ext cx="11430000" cy="698818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 would look at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Nous/ regarder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1.  go to the last 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regarder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2.  add in the imperfect ending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nous regarderions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Irregulars 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These do not follow a pattern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For the next few</a:t>
            </a:r>
          </a:p>
        </p:txBody>
      </p:sp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We're looking at verbs that have different stems than the last r.  Add the same endings that we have learned after them.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Etre - ser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Avoir- aur</a:t>
            </a:r>
            <a:endParaRPr sz="72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Objectif: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SWBAT:  Use the conditionnel mood to discuss having car trouble.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Aller- ir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Faire - fer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Vouloir- voudr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Pouvoir- pourr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Devoir- devr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This one means "should."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056"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56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Before we move into the next tense, we need to review.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Tenses we know: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Present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Passé Composé</a:t>
            </a:r>
            <a:endParaRPr b="1"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b="1"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Imparfait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 Present: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For er verbs,                      For ir verbs                    For re verbs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e                                          is                                     s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es                                         is                                     s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e                                           it                                   nothing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ons                                       issons                               ons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ez                                         issez                                   ez</a:t>
            </a:r>
            <a:endParaRPr sz="3024">
              <a:solidFill>
                <a:srgbClr val="FFFFFF"/>
              </a:solidFill>
              <a:effectLst>
                <a:outerShdw sx="100000" sy="100000" kx="0" ky="0" algn="b" rotWithShape="0" blurRad="42672" dist="32004" dir="5400000">
                  <a:srgbClr val="000000"/>
                </a:outerShdw>
              </a:effectLst>
            </a:endParaRPr>
          </a:p>
          <a:p>
            <a:pPr lvl="0" marL="373379" indent="-373379" defTabSz="490727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24">
                <a:solidFill>
                  <a:srgbClr val="FFFFFF"/>
                </a:solidFill>
                <a:effectLst>
                  <a:outerShdw sx="100000" sy="100000" kx="0" ky="0" algn="b" rotWithShape="0" blurRad="42672" dist="32004" dir="5400000">
                    <a:srgbClr val="000000"/>
                  </a:outerShdw>
                </a:effectLst>
              </a:rPr>
              <a:t>ent                                        issent                                 ent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 Present: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787400" y="2768600"/>
            <a:ext cx="11430000" cy="6707838"/>
          </a:xfrm>
          <a:prstGeom prst="rect">
            <a:avLst/>
          </a:prstGeom>
        </p:spPr>
        <p:txBody>
          <a:bodyPr/>
          <a:lstStyle/>
          <a:p>
            <a:pPr lvl="0" marL="413384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Verbs you </a:t>
            </a:r>
            <a:r>
              <a:rPr i="1"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do to yourself </a:t>
            </a: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 take the same endings, they just have a « se » in front of them.  We know that se changes: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0" marL="413384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Je me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0" marL="413384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Tu te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0" marL="413384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il se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0" marL="413384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nous nous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0" marL="413384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vous vous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0" marL="413384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ils se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 Passé Composé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787400" y="2768600"/>
            <a:ext cx="11430000" cy="6808071"/>
          </a:xfrm>
          <a:prstGeom prst="rect">
            <a:avLst/>
          </a:prstGeom>
        </p:spPr>
        <p:txBody>
          <a:bodyPr/>
          <a:lstStyle/>
          <a:p>
            <a:pPr lvl="0" marL="360045" indent="-360045" defTabSz="47320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FFFFFF"/>
                </a:solidFill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rPr>
              <a:t>This tense was what </a:t>
            </a:r>
            <a:r>
              <a:rPr i="1" sz="2916">
                <a:solidFill>
                  <a:srgbClr val="FFFFFF"/>
                </a:solidFill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rPr>
              <a:t>happened </a:t>
            </a:r>
            <a:r>
              <a:rPr sz="2916">
                <a:solidFill>
                  <a:srgbClr val="FFFFFF"/>
                </a:solidFill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rPr>
              <a:t> at one point in the past.</a:t>
            </a:r>
            <a:endParaRPr sz="2916">
              <a:solidFill>
                <a:srgbClr val="FFFFFF"/>
              </a:solidFill>
              <a:effectLst>
                <a:outerShdw sx="100000" sy="100000" kx="0" ky="0" algn="b" rotWithShape="0" blurRad="41148" dist="30861" dir="5400000">
                  <a:srgbClr val="000000"/>
                </a:outerShdw>
              </a:effectLst>
            </a:endParaRPr>
          </a:p>
          <a:p>
            <a:pPr lvl="1" marL="720090" indent="-360045" defTabSz="47320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FFFFFF"/>
                </a:solidFill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rPr>
              <a:t>It involves two words:</a:t>
            </a:r>
            <a:endParaRPr sz="2916">
              <a:solidFill>
                <a:srgbClr val="FFFFFF"/>
              </a:solidFill>
              <a:effectLst>
                <a:outerShdw sx="100000" sy="100000" kx="0" ky="0" algn="b" rotWithShape="0" blurRad="41148" dist="30861" dir="5400000">
                  <a:srgbClr val="000000"/>
                </a:outerShdw>
              </a:effectLst>
            </a:endParaRPr>
          </a:p>
          <a:p>
            <a:pPr lvl="2" marL="1080135" indent="-360045" defTabSz="47320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FFFFFF"/>
                </a:solidFill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rPr>
              <a:t>etre/ avoir +  P.P.</a:t>
            </a:r>
            <a:endParaRPr sz="2916">
              <a:solidFill>
                <a:srgbClr val="FFFFFF"/>
              </a:solidFill>
              <a:effectLst>
                <a:outerShdw sx="100000" sy="100000" kx="0" ky="0" algn="b" rotWithShape="0" blurRad="41148" dist="30861" dir="5400000">
                  <a:srgbClr val="000000"/>
                </a:outerShdw>
              </a:effectLst>
            </a:endParaRPr>
          </a:p>
          <a:p>
            <a:pPr lvl="3" marL="1440180" indent="-360045" defTabSz="47320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FFFFFF"/>
                </a:solidFill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rPr>
              <a:t>Some verbs take être/ some take avoir.  Remember our list?</a:t>
            </a:r>
            <a:endParaRPr sz="2916">
              <a:solidFill>
                <a:srgbClr val="FFFFFF"/>
              </a:solidFill>
              <a:effectLst>
                <a:outerShdw sx="100000" sy="100000" kx="0" ky="0" algn="b" rotWithShape="0" blurRad="41148" dist="30861" dir="5400000">
                  <a:srgbClr val="000000"/>
                </a:outerShdw>
              </a:effectLst>
            </a:endParaRPr>
          </a:p>
          <a:p>
            <a:pPr lvl="3" marL="1440180" indent="-360045" defTabSz="47320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FFFFFF"/>
                </a:solidFill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rPr>
              <a:t>The second part, the P.P., changes the verb you’re using</a:t>
            </a:r>
            <a:endParaRPr sz="2916">
              <a:solidFill>
                <a:srgbClr val="FFFFFF"/>
              </a:solidFill>
              <a:effectLst>
                <a:outerShdw sx="100000" sy="100000" kx="0" ky="0" algn="b" rotWithShape="0" blurRad="41148" dist="30861" dir="5400000">
                  <a:srgbClr val="000000"/>
                </a:outerShdw>
              </a:effectLst>
            </a:endParaRPr>
          </a:p>
          <a:p>
            <a:pPr lvl="4" marL="1800225" indent="-360045" defTabSz="47320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FFFFFF"/>
                </a:solidFill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rPr>
              <a:t>for er -é</a:t>
            </a:r>
            <a:endParaRPr sz="2916">
              <a:solidFill>
                <a:srgbClr val="FFFFFF"/>
              </a:solidFill>
              <a:effectLst>
                <a:outerShdw sx="100000" sy="100000" kx="0" ky="0" algn="b" rotWithShape="0" blurRad="41148" dist="30861" dir="5400000">
                  <a:srgbClr val="000000"/>
                </a:outerShdw>
              </a:effectLst>
            </a:endParaRPr>
          </a:p>
          <a:p>
            <a:pPr lvl="4" marL="1800225" indent="-360045" defTabSz="47320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FFFFFF"/>
                </a:solidFill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rPr>
              <a:t>for ir -i</a:t>
            </a:r>
            <a:endParaRPr sz="2916">
              <a:solidFill>
                <a:srgbClr val="FFFFFF"/>
              </a:solidFill>
              <a:effectLst>
                <a:outerShdw sx="100000" sy="100000" kx="0" ky="0" algn="b" rotWithShape="0" blurRad="41148" dist="30861" dir="5400000">
                  <a:srgbClr val="000000"/>
                </a:outerShdw>
              </a:effectLst>
            </a:endParaRPr>
          </a:p>
          <a:p>
            <a:pPr lvl="4" marL="1800225" indent="-360045" defTabSz="473201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16">
                <a:solidFill>
                  <a:srgbClr val="FFFFFF"/>
                </a:solidFill>
                <a:effectLst>
                  <a:outerShdw sx="100000" sy="100000" kx="0" ky="0" algn="b" rotWithShape="0" blurRad="41148" dist="30861" dir="5400000">
                    <a:srgbClr val="000000"/>
                  </a:outerShdw>
                </a:effectLst>
              </a:rPr>
              <a:t>for re- u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Examples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J’ai regardé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Tu es allé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Il a frappé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 Imparfait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This was what </a:t>
            </a:r>
            <a:r>
              <a:rPr i="1"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was</a:t>
            </a: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 going on over a long period of time.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This tense involves taking the « nous » form of the verb, chopping off the -ons and adding: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ais           ions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ais           iez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ait            aient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Examples: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Je finissais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Tu aimais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Il regardait</a:t>
            </a:r>
          </a:p>
        </p:txBody>
      </p:sp>
    </p:spTree>
  </p:cSld>
  <p:clrMapOvr>
    <a:masterClrMapping/>
  </p:clrMapOvr>
  <p:transition spd="slow" advClick="1">
    <p:push dir="l"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