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Shape 12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Passé Simple </a:t>
            </a:r>
          </a:p>
        </p:txBody>
      </p:sp>
      <p:sp>
        <p:nvSpPr>
          <p:cNvPr id="130" name="Shape 130"/>
          <p:cNvSpPr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So, finir would be: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 finis</a:t>
            </a:r>
          </a:p>
          <a:p>
            <a:pPr/>
            <a:r>
              <a:t>tu finis</a:t>
            </a:r>
          </a:p>
          <a:p>
            <a:pPr/>
            <a:r>
              <a:t>il finit</a:t>
            </a:r>
          </a:p>
          <a:p>
            <a:pPr/>
            <a:r>
              <a:t>nous finîmes</a:t>
            </a:r>
          </a:p>
          <a:p>
            <a:pPr/>
            <a:r>
              <a:t>vous finites</a:t>
            </a:r>
          </a:p>
          <a:p>
            <a:pPr/>
            <a:r>
              <a:t>ils finirent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Objective: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SWBAT form and accurately use the academic past tense.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What is the passé simple?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Well, it means the same thing as the «passé composé. »</a:t>
            </a:r>
          </a:p>
          <a:p>
            <a:pPr lvl="1"/>
            <a:r>
              <a:t>PC/ PS = ‘ed’ form of the verb.</a:t>
            </a:r>
          </a:p>
          <a:p>
            <a:pPr lvl="1"/>
            <a:r>
              <a:t>I believed</a:t>
            </a:r>
          </a:p>
          <a:p>
            <a:pPr lvl="1"/>
            <a:r>
              <a:t>I helped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Forming the Passé Simple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first piece you need to find is the past participle from the passé composé</a:t>
            </a:r>
          </a:p>
          <a:p>
            <a:pPr lvl="1"/>
            <a:r>
              <a:t>J’ai regardé -   regardé</a:t>
            </a:r>
          </a:p>
          <a:p>
            <a:pPr lvl="1"/>
            <a:r>
              <a:t>il a trouvé- trouvé</a:t>
            </a:r>
          </a:p>
          <a:p>
            <a:pPr lvl="1"/>
            <a:r>
              <a:t>nous avons quitté - quitté</a:t>
            </a:r>
          </a:p>
          <a:p>
            <a:pPr/>
            <a:r>
              <a:t>This rule is more helpful for what we are doing next.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5" name="Shape 145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for er verbs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Write your past participle.  Switch out the ending for:</a:t>
            </a:r>
          </a:p>
          <a:p>
            <a:pPr/>
            <a:r>
              <a:t>ai</a:t>
            </a:r>
          </a:p>
          <a:p>
            <a:pPr/>
            <a:r>
              <a:t>as</a:t>
            </a:r>
          </a:p>
          <a:p>
            <a:pPr/>
            <a:r>
              <a:t>a</a:t>
            </a:r>
          </a:p>
          <a:p>
            <a:pPr/>
            <a:r>
              <a:t>âmes</a:t>
            </a:r>
          </a:p>
          <a:p>
            <a:pPr/>
            <a:r>
              <a:t>ates</a:t>
            </a:r>
          </a:p>
          <a:p>
            <a:pPr/>
            <a:r>
              <a:t>èrent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So, the verb penser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j’ai pensé - pensé</a:t>
            </a:r>
          </a:p>
          <a:p>
            <a:pPr lvl="1"/>
            <a:r>
              <a:t>je pensAI</a:t>
            </a:r>
          </a:p>
          <a:p>
            <a:pPr lvl="1"/>
            <a:r>
              <a:t>tu pensAS</a:t>
            </a:r>
          </a:p>
          <a:p>
            <a:pPr lvl="1"/>
            <a:r>
              <a:t>il pensA</a:t>
            </a:r>
          </a:p>
          <a:p>
            <a:pPr lvl="1"/>
            <a:r>
              <a:t>nous pensAMES</a:t>
            </a:r>
          </a:p>
          <a:p>
            <a:pPr lvl="1"/>
            <a:r>
              <a:t>vous pensATES</a:t>
            </a:r>
          </a:p>
          <a:p>
            <a:pPr lvl="1"/>
            <a:r>
              <a:t>ils pensÈRENT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Now we can say the same thing two ways:</a:t>
            </a:r>
          </a:p>
        </p:txBody>
      </p:sp>
      <p:graphicFrame>
        <p:nvGraphicFramePr>
          <p:cNvPr id="155" name="Table 155"/>
          <p:cNvGraphicFramePr/>
          <p:nvPr/>
        </p:nvGraphicFramePr>
        <p:xfrm>
          <a:off x="660400" y="2019300"/>
          <a:ext cx="11696700" cy="77692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842000"/>
                <a:gridCol w="5842000"/>
              </a:tblGrid>
              <a:tr h="110807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u="sng">
                          <a:solidFill>
                            <a:srgbClr val="5C5C5C"/>
                          </a:solidFill>
                          <a:sym typeface="Iowan Old Style Roman"/>
                        </a:rPr>
                        <a:t>P.C.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u="sng">
                          <a:solidFill>
                            <a:srgbClr val="5C5C5C"/>
                          </a:solidFill>
                          <a:sym typeface="Iowan Old Style Roman"/>
                        </a:rPr>
                        <a:t>P.S.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</a:tr>
              <a:tr h="110807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j’ai trouvé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je trouvai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tu as mangé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tu mangas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il a joué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il joua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nous avons frappé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nous frappâmes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vous avez dansé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vous dansates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ils ont sauté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C5C5C"/>
                          </a:solidFill>
                          <a:sym typeface="Iowan Old Style Roman"/>
                        </a:rPr>
                        <a:t>ils sautèrent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12597" defTabSz="543305">
              <a:spcBef>
                <a:spcPts val="2100"/>
              </a:spcBef>
              <a:defRPr sz="4836"/>
            </a:pPr>
            <a:r>
              <a:t>Day 2:  Forming IR verbs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IR verbs follow the same pattern.</a:t>
            </a:r>
          </a:p>
          <a:p>
            <a:pPr lvl="1">
              <a:defRPr sz="4100"/>
            </a:pPr>
            <a:r>
              <a:t>find the past participle</a:t>
            </a:r>
          </a:p>
          <a:p>
            <a:pPr lvl="2">
              <a:defRPr sz="4100"/>
            </a:pPr>
            <a:r>
              <a:t>ir- i</a:t>
            </a:r>
          </a:p>
          <a:p>
            <a:pPr lvl="2">
              <a:defRPr sz="4100"/>
            </a:pPr>
            <a:r>
              <a:t>j’ai minci - minci</a:t>
            </a:r>
          </a:p>
          <a:p>
            <a:pPr lvl="2">
              <a:defRPr sz="4100"/>
            </a:pPr>
            <a:r>
              <a:t>tu as fini - fini</a:t>
            </a:r>
          </a:p>
          <a:p>
            <a:pPr lvl="2">
              <a:defRPr sz="4100"/>
            </a:pPr>
            <a:r>
              <a:t>il a guéri - guéri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Get rid of the I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endings are</a:t>
            </a:r>
          </a:p>
          <a:p>
            <a:pPr lvl="1"/>
            <a:r>
              <a:t>is</a:t>
            </a:r>
          </a:p>
          <a:p>
            <a:pPr lvl="1"/>
            <a:r>
              <a:t>is</a:t>
            </a:r>
          </a:p>
          <a:p>
            <a:pPr lvl="1"/>
            <a:r>
              <a:t>it</a:t>
            </a:r>
          </a:p>
          <a:p>
            <a:pPr lvl="1"/>
            <a:r>
              <a:t>îmes</a:t>
            </a:r>
          </a:p>
          <a:p>
            <a:pPr lvl="1"/>
            <a:r>
              <a:t>ites</a:t>
            </a:r>
          </a:p>
          <a:p>
            <a:pPr lvl="1"/>
            <a:r>
              <a:t>irent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